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News Cycle"/>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NewsCycle-bold.fntdata"/><Relationship Id="rId52" Type="http://schemas.openxmlformats.org/officeDocument/2006/relationships/font" Target="fonts/NewsCycl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781655353_3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781655353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781655353_3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781655353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781655353_3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781655353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781655353_3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78165535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781655353_3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781655353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781655353_3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781655353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781655353_3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781655353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781655353_3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781655353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781655353_3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781655353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de18a43d5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de18a43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The first feature that enhances the user experience is our application’s ability to provide individual accounts to our users.</a:t>
            </a:r>
            <a:endParaRPr/>
          </a:p>
          <a:p>
            <a:pPr indent="0" lvl="0" marL="0" rtl="0" algn="l">
              <a:spcBef>
                <a:spcPts val="0"/>
              </a:spcBef>
              <a:spcAft>
                <a:spcPts val="0"/>
              </a:spcAft>
              <a:buNone/>
            </a:pPr>
            <a:r>
              <a:rPr lang="en"/>
              <a:t>These accounts are stored on a cloud service provided by Firebase, which means the emails and passwords are stored securely by google and can be accessed at any time because Firebase servers are running 24/7.</a:t>
            </a:r>
            <a:endParaRPr/>
          </a:p>
          <a:p>
            <a:pPr indent="0" lvl="0" marL="0" rtl="0" algn="l">
              <a:spcBef>
                <a:spcPts val="0"/>
              </a:spcBef>
              <a:spcAft>
                <a:spcPts val="0"/>
              </a:spcAft>
              <a:buNone/>
            </a:pPr>
            <a:r>
              <a:rPr lang="en"/>
              <a:t>Therefore, from these proper individual accounts, users can also store unique user plants to their user account.</a:t>
            </a:r>
            <a:endParaRPr/>
          </a:p>
          <a:p>
            <a:pPr indent="0" lvl="0" marL="0" rtl="0" algn="l">
              <a:spcBef>
                <a:spcPts val="0"/>
              </a:spcBef>
              <a:spcAft>
                <a:spcPts val="0"/>
              </a:spcAft>
              <a:buNone/>
            </a:pPr>
            <a:r>
              <a:rPr lang="en"/>
              <a:t>Finally</a:t>
            </a:r>
            <a:r>
              <a:rPr lang="en"/>
              <a:t> users can also pair their microcontroller (on the plant sensors side) with the unique plants they created on the application using our pairing protocol.</a:t>
            </a:r>
            <a:endParaRPr/>
          </a:p>
          <a:p>
            <a:pPr indent="0" lvl="0" marL="0" rtl="0" algn="l">
              <a:spcBef>
                <a:spcPts val="0"/>
              </a:spcBef>
              <a:spcAft>
                <a:spcPts val="0"/>
              </a:spcAft>
              <a:buNone/>
            </a:pPr>
            <a:r>
              <a:rPr lang="en"/>
              <a:t>The pairing can be done two ways:</a:t>
            </a:r>
            <a:endParaRPr/>
          </a:p>
          <a:p>
            <a:pPr indent="-317500" lvl="0" marL="457200" rtl="0" algn="l">
              <a:spcBef>
                <a:spcPts val="0"/>
              </a:spcBef>
              <a:spcAft>
                <a:spcPts val="0"/>
              </a:spcAft>
              <a:buSzPts val="1400"/>
              <a:buAutoNum type="arabicPeriod"/>
            </a:pPr>
            <a:r>
              <a:rPr lang="en"/>
              <a:t>On the hardware box our product gets shipped in, a given device ID is given and the user can enter it to pair their plant with the device.</a:t>
            </a:r>
            <a:endParaRPr/>
          </a:p>
          <a:p>
            <a:pPr indent="-317500" lvl="0" marL="457200" rtl="0" algn="l">
              <a:spcBef>
                <a:spcPts val="0"/>
              </a:spcBef>
              <a:spcAft>
                <a:spcPts val="0"/>
              </a:spcAft>
              <a:buSzPts val="1400"/>
              <a:buAutoNum type="arabicPeriod"/>
            </a:pPr>
            <a:r>
              <a:rPr lang="en"/>
              <a:t>Otherwise, for an extra fee, the pairing can also be done on the provider side, pairing the user’s plant to the device without the user doing anything, which makes this a very user friendly product.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59fad44e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59fad4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de18a43d5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de18a43d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Our application’s user experience is also enhanced by the applications minimalistic design, as in it’s coherence and uniformity in the color palettes and text styles.</a:t>
            </a:r>
            <a:endParaRPr/>
          </a:p>
          <a:p>
            <a:pPr indent="0" lvl="0" marL="0" rtl="0" algn="l">
              <a:spcBef>
                <a:spcPts val="0"/>
              </a:spcBef>
              <a:spcAft>
                <a:spcPts val="0"/>
              </a:spcAft>
              <a:buNone/>
            </a:pPr>
            <a:r>
              <a:rPr lang="en"/>
              <a:t>The main color palettes come from green and its complementary colors and all text buttons are in lower case to give the effect of space in the application.</a:t>
            </a:r>
            <a:endParaRPr/>
          </a:p>
          <a:p>
            <a:pPr indent="0" lvl="0" marL="0" rtl="0" algn="l">
              <a:spcBef>
                <a:spcPts val="0"/>
              </a:spcBef>
              <a:spcAft>
                <a:spcPts val="0"/>
              </a:spcAft>
              <a:buNone/>
            </a:pPr>
            <a:r>
              <a:rPr lang="en"/>
              <a:t>These user interface details add up to make a very user friendly application, with easy navigation and good looking UI.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59fad44e5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59fad44e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Here you can appreciate how beautiful our minimalistic home page looks with our Healthy Leaves logo and a warm welcome message to the user.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e18a43d5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e18a43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All of the data that is getting measured on the microcontroller side and the application side for any unique plant is </a:t>
            </a:r>
            <a:r>
              <a:rPr lang="en"/>
              <a:t>equipped</a:t>
            </a:r>
            <a:r>
              <a:rPr lang="en"/>
              <a:t> with real time data.</a:t>
            </a:r>
            <a:endParaRPr/>
          </a:p>
          <a:p>
            <a:pPr indent="0" lvl="0" marL="0" rtl="0" algn="l">
              <a:spcBef>
                <a:spcPts val="0"/>
              </a:spcBef>
              <a:spcAft>
                <a:spcPts val="0"/>
              </a:spcAft>
              <a:buNone/>
            </a:pPr>
            <a:r>
              <a:rPr lang="en"/>
              <a:t>This means that the measured data can be seen changing LIVE when the data is getting displayed on the application.</a:t>
            </a:r>
            <a:endParaRPr/>
          </a:p>
          <a:p>
            <a:pPr indent="0" lvl="0" marL="0" rtl="0" algn="l">
              <a:spcBef>
                <a:spcPts val="0"/>
              </a:spcBef>
              <a:spcAft>
                <a:spcPts val="0"/>
              </a:spcAft>
              <a:buNone/>
            </a:pPr>
            <a:r>
              <a:rPr lang="en"/>
              <a:t>This also holds true for data shown in our graphs and log tables, so that the user can see the evolution of the data points.</a:t>
            </a:r>
            <a:endParaRPr/>
          </a:p>
          <a:p>
            <a:pPr indent="0" lvl="0" marL="0" rtl="0" algn="l">
              <a:spcBef>
                <a:spcPts val="0"/>
              </a:spcBef>
              <a:spcAft>
                <a:spcPts val="0"/>
              </a:spcAft>
              <a:buNone/>
            </a:pPr>
            <a:r>
              <a:rPr lang="en"/>
              <a:t>Plus, because the user has access to real-time data, he or she can use this feature to </a:t>
            </a:r>
            <a:r>
              <a:rPr lang="en"/>
              <a:t>experiment</a:t>
            </a:r>
            <a:r>
              <a:rPr lang="en"/>
              <a:t> with the value levels such as watering the plant and seeing the water percentage level approaching the ideal values.</a:t>
            </a:r>
            <a:endParaRPr/>
          </a:p>
          <a:p>
            <a:pPr indent="0" lvl="0" marL="0" rtl="0" algn="l">
              <a:spcBef>
                <a:spcPts val="0"/>
              </a:spcBef>
              <a:spcAft>
                <a:spcPts val="0"/>
              </a:spcAft>
              <a:buNone/>
            </a:pPr>
            <a:r>
              <a:rPr lang="en">
                <a:solidFill>
                  <a:schemeClr val="dk1"/>
                </a:solidFill>
              </a:rPr>
              <a:t>The real time data is stored on a cloud service which means that it can be read from ANY android device! You would just need to know the credentials of the user that owns the unique plant.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our product is therefore scalable because all users, unique plants, plant types, data entries… are created dynamically.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59fad44e5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59fad44e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e18a43d5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e18a43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In our product’s application, the users can access a public forum where anyone can add new plant types, edit them, and choose any of them to associate to the plant they own.</a:t>
            </a:r>
            <a:endParaRPr/>
          </a:p>
          <a:p>
            <a:pPr indent="0" lvl="0" marL="0" rtl="0" algn="l">
              <a:spcBef>
                <a:spcPts val="0"/>
              </a:spcBef>
              <a:spcAft>
                <a:spcPts val="0"/>
              </a:spcAft>
              <a:buNone/>
            </a:pPr>
            <a:r>
              <a:rPr lang="en"/>
              <a:t>This works in the same idea as wikipedia, but here it’s a wikipedia of plants, a encyclopedia/catalog of all the plants and their ideal values to maximize their healthiness.</a:t>
            </a:r>
            <a:endParaRPr/>
          </a:p>
          <a:p>
            <a:pPr indent="0" lvl="0" marL="0" rtl="0" algn="l">
              <a:spcBef>
                <a:spcPts val="0"/>
              </a:spcBef>
              <a:spcAft>
                <a:spcPts val="0"/>
              </a:spcAft>
              <a:buNone/>
            </a:pPr>
            <a:r>
              <a:rPr lang="en"/>
              <a:t>We filled out the catalog with a plethora of plants and their ideal values that we researched ourselves, but in terms we see this catalog being fueled by the users themselves as we create a Healthy Leaves community of Plant and Data lovers.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59fad44e5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59fad44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de18a43d5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de18a43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59fad44e5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59fad44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de18a43d5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de18a43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59fad44e5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59fad44e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de18a43d5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de18a43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Our application can advise its user on changes that should be made to improve the plant’s health. </a:t>
            </a:r>
            <a:endParaRPr/>
          </a:p>
          <a:p>
            <a:pPr indent="0" lvl="0" marL="0" rtl="0" algn="l">
              <a:spcBef>
                <a:spcPts val="0"/>
              </a:spcBef>
              <a:spcAft>
                <a:spcPts val="0"/>
              </a:spcAft>
              <a:buNone/>
            </a:pPr>
            <a:r>
              <a:rPr lang="en"/>
              <a:t>In fact, it can perform an analysis of the real-time data (light, moisture and temperature) by comparing it to the ideal data stored in the large database of our catalog plants.</a:t>
            </a:r>
            <a:endParaRPr/>
          </a:p>
          <a:p>
            <a:pPr indent="0" lvl="0" marL="0" rtl="0" algn="l">
              <a:spcBef>
                <a:spcPts val="0"/>
              </a:spcBef>
              <a:spcAft>
                <a:spcPts val="0"/>
              </a:spcAft>
              <a:buNone/>
            </a:pPr>
            <a:r>
              <a:rPr lang="en"/>
              <a:t>Our application takes user </a:t>
            </a:r>
            <a:r>
              <a:rPr lang="en"/>
              <a:t>friendliness</a:t>
            </a:r>
            <a:r>
              <a:rPr lang="en"/>
              <a:t> to another level by displaying TEXT based directived based on the conclusions drawn by the analysis performed.</a:t>
            </a:r>
            <a:endParaRPr/>
          </a:p>
          <a:p>
            <a:pPr indent="0" lvl="0" marL="0" rtl="0" algn="l">
              <a:spcBef>
                <a:spcPts val="0"/>
              </a:spcBef>
              <a:spcAft>
                <a:spcPts val="0"/>
              </a:spcAft>
              <a:buNone/>
            </a:pPr>
            <a:r>
              <a:rPr lang="en"/>
              <a:t>This could be very helpful to an audience that have more difficulties using technology like my mother or even my grand-mother, to simply being able to ignore all the data and analysis; and just simply read the directives that we recommend them to take.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59fad44e5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59fad44e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ec8646300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ec86463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a:p>
            <a:pPr indent="0" lvl="0" marL="0" rtl="0" algn="l">
              <a:spcBef>
                <a:spcPts val="0"/>
              </a:spcBef>
              <a:spcAft>
                <a:spcPts val="0"/>
              </a:spcAft>
              <a:buNone/>
            </a:pPr>
            <a:r>
              <a:rPr lang="en"/>
              <a:t>A final software application feature that enhances the user experience is our application’s ability to IDENTIFY types of plants solely on image fed from the smartphone’s front camera.</a:t>
            </a:r>
            <a:endParaRPr/>
          </a:p>
          <a:p>
            <a:pPr indent="0" lvl="0" marL="0" rtl="0" algn="l">
              <a:spcBef>
                <a:spcPts val="0"/>
              </a:spcBef>
              <a:spcAft>
                <a:spcPts val="0"/>
              </a:spcAft>
              <a:buNone/>
            </a:pPr>
            <a:r>
              <a:rPr lang="en">
                <a:solidFill>
                  <a:schemeClr val="dk1"/>
                </a:solidFill>
              </a:rPr>
              <a:t>This can be very useful to users that don’t have the same knowledge and expertise in the world of plants because it can be very hard to identify a plant for a casual plant owner.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Plus it can also be a fun tool when shopping for a new plant or looking at a friend’s plants to see if that plant is present in the catalog database. Which in the end is publicity for our product and will grow our client pool.</a:t>
            </a:r>
            <a:endParaRPr>
              <a:solidFill>
                <a:schemeClr val="dk1"/>
              </a:solidFill>
            </a:endParaRPr>
          </a:p>
          <a:p>
            <a:pPr indent="0" lvl="0" marL="0" rtl="0" algn="l">
              <a:spcBef>
                <a:spcPts val="0"/>
              </a:spcBef>
              <a:spcAft>
                <a:spcPts val="0"/>
              </a:spcAft>
              <a:buNone/>
            </a:pPr>
            <a:r>
              <a:rPr lang="en"/>
              <a:t>Our application can identify presently five types of plants for our users and gives the confidence levels of the classification performed, with a list of other possibilities too. (Daisies, dandelions, roses, sunflowers, and tulips, the most popular flowers we chose to complete the training and testing of our datasets. And could easily grow with more training data time).</a:t>
            </a:r>
            <a:endParaRPr/>
          </a:p>
          <a:p>
            <a:pPr indent="0" lvl="0" marL="0" rtl="0" algn="l">
              <a:spcBef>
                <a:spcPts val="0"/>
              </a:spcBef>
              <a:spcAft>
                <a:spcPts val="0"/>
              </a:spcAft>
              <a:buNone/>
            </a:pPr>
            <a:r>
              <a:rPr lang="en"/>
              <a:t>With some android devices being less powerful than others, we also added the feature of the user being able to control the number of threads being run by the plant </a:t>
            </a:r>
            <a:r>
              <a:rPr lang="en"/>
              <a:t>identifier.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59fad44e5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59fad44e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781655353_3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781655353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sections to cover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de18a43d5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de18a43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781655353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78165535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de18a43d5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de18a43d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59fad44e5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59fad44e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Cheap sensor, low profile sensors, dont take space, allows for portable design</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de18a43d5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de18a43d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CHEAP</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59fad44e5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59fad44e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picture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de18a43d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de18a43d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781655353_3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781655353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737edd35b6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37edd35b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59fad44e5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59fad44e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781655353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78165535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781655353_3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781655353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81655353_3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781655353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3807571"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chemeClr val="accent1"/>
          </a:solidFill>
          <a:ln>
            <a:noFill/>
          </a:ln>
          <a:effectLst>
            <a:outerShdw blurRad="57150" rotWithShape="0" algn="bl"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txBox="1"/>
          <p:nvPr>
            <p:ph type="ctrTitle"/>
          </p:nvPr>
        </p:nvSpPr>
        <p:spPr>
          <a:xfrm>
            <a:off x="457200" y="1122100"/>
            <a:ext cx="3477000" cy="2899200"/>
          </a:xfrm>
          <a:prstGeom prst="rect">
            <a:avLst/>
          </a:prstGeom>
        </p:spPr>
        <p:txBody>
          <a:bodyPr anchorCtr="0" anchor="ctr" bIns="0" lIns="0" spcFirstLastPara="1" rIns="0" wrap="square" tIns="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type="blank">
  <p:cSld name="BLANK">
    <p:spTree>
      <p:nvGrpSpPr>
        <p:cNvPr id="62" name="Shape 62"/>
        <p:cNvGrpSpPr/>
        <p:nvPr/>
      </p:nvGrpSpPr>
      <p:grpSpPr>
        <a:xfrm>
          <a:off x="0" y="0"/>
          <a:ext cx="0" cy="0"/>
          <a:chOff x="0" y="0"/>
          <a:chExt cx="0" cy="0"/>
        </a:xfrm>
      </p:grpSpPr>
      <p:sp>
        <p:nvSpPr>
          <p:cNvPr id="63" name="Google Shape;63;p11"/>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1"/>
          <p:cNvSpPr/>
          <p:nvPr/>
        </p:nvSpPr>
        <p:spPr>
          <a:xfrm>
            <a:off x="4034690"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1/3">
  <p:cSld name="BLANK_1">
    <p:spTree>
      <p:nvGrpSpPr>
        <p:cNvPr id="66" name="Shape 66"/>
        <p:cNvGrpSpPr/>
        <p:nvPr/>
      </p:nvGrpSpPr>
      <p:grpSpPr>
        <a:xfrm>
          <a:off x="0" y="0"/>
          <a:ext cx="0" cy="0"/>
          <a:chOff x="0" y="0"/>
          <a:chExt cx="0" cy="0"/>
        </a:xfrm>
      </p:grpSpPr>
      <p:sp>
        <p:nvSpPr>
          <p:cNvPr id="67" name="Google Shape;67;p12"/>
          <p:cNvSpPr/>
          <p:nvPr/>
        </p:nvSpPr>
        <p:spPr>
          <a:xfrm>
            <a:off x="0" y="0"/>
            <a:ext cx="4042035" cy="5171276"/>
          </a:xfrm>
          <a:custGeom>
            <a:rect b="b" l="l" r="r" t="t"/>
            <a:pathLst>
              <a:path extrusionOk="0" h="206500" w="161407">
                <a:moveTo>
                  <a:pt x="71935" y="206500"/>
                </a:moveTo>
                <a:lnTo>
                  <a:pt x="161407" y="0"/>
                </a:lnTo>
                <a:lnTo>
                  <a:pt x="0" y="0"/>
                </a:lnTo>
                <a:lnTo>
                  <a:pt x="0" y="206143"/>
                </a:lnTo>
                <a:close/>
              </a:path>
            </a:pathLst>
          </a:custGeom>
          <a:solidFill>
            <a:srgbClr val="18171D">
              <a:alpha val="86030"/>
            </a:srgbClr>
          </a:solidFill>
          <a:ln>
            <a:noFill/>
          </a:ln>
          <a:effectLst>
            <a:outerShdw rotWithShape="0" algn="bl" dist="9525">
              <a:schemeClr val="lt1">
                <a:alpha val="15000"/>
              </a:schemeClr>
            </a:outerShdw>
          </a:effectLst>
        </p:spPr>
      </p:sp>
      <p:sp>
        <p:nvSpPr>
          <p:cNvPr id="68" name="Google Shape;68;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2"/>
          <p:cNvSpPr/>
          <p:nvPr/>
        </p:nvSpPr>
        <p:spPr>
          <a:xfrm>
            <a:off x="2385870"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3">
  <p:cSld name="BLANK_1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3"/>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3"/>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_1">
    <p:bg>
      <p:bgPr>
        <a:solidFill>
          <a:schemeClr val="dk1"/>
        </a:solidFill>
      </p:bgPr>
    </p:bg>
    <p:spTree>
      <p:nvGrpSpPr>
        <p:cNvPr id="74" name="Shape 74"/>
        <p:cNvGrpSpPr/>
        <p:nvPr/>
      </p:nvGrpSpPr>
      <p:grpSpPr>
        <a:xfrm>
          <a:off x="0" y="0"/>
          <a:ext cx="0" cy="0"/>
          <a:chOff x="0" y="0"/>
          <a:chExt cx="0" cy="0"/>
        </a:xfrm>
      </p:grpSpPr>
      <p:sp>
        <p:nvSpPr>
          <p:cNvPr id="75" name="Google Shape;75;p14"/>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accent1"/>
          </a:solidFill>
          <a:ln>
            <a:noFill/>
          </a:ln>
        </p:spPr>
      </p:sp>
      <p:sp>
        <p:nvSpPr>
          <p:cNvPr id="76" name="Google Shape;76;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4"/>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l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3"/>
          <p:cNvSpPr/>
          <p:nvPr/>
        </p:nvSpPr>
        <p:spPr>
          <a:xfrm>
            <a:off x="3807571"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chemeClr val="accent1"/>
          </a:solidFill>
          <a:ln>
            <a:noFill/>
          </a:ln>
          <a:effectLst>
            <a:outerShdw blurRad="57150" rotWithShape="0" algn="bl"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txBox="1"/>
          <p:nvPr>
            <p:ph type="ctrTitle"/>
          </p:nvPr>
        </p:nvSpPr>
        <p:spPr>
          <a:xfrm>
            <a:off x="457200" y="1873800"/>
            <a:ext cx="3350400" cy="100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953988" y="-7325"/>
            <a:ext cx="7236025" cy="5158150"/>
          </a:xfrm>
          <a:custGeom>
            <a:rect b="b" l="l" r="r" t="t"/>
            <a:pathLst>
              <a:path extrusionOk="0" h="206326" w="289441">
                <a:moveTo>
                  <a:pt x="0" y="206326"/>
                </a:moveTo>
                <a:lnTo>
                  <a:pt x="90725" y="0"/>
                </a:lnTo>
                <a:lnTo>
                  <a:pt x="289441" y="0"/>
                </a:lnTo>
                <a:lnTo>
                  <a:pt x="199009" y="206033"/>
                </a:lnTo>
                <a:close/>
              </a:path>
            </a:pathLst>
          </a:custGeom>
          <a:solidFill>
            <a:srgbClr val="18171D">
              <a:alpha val="86030"/>
            </a:srgbClr>
          </a:solidFill>
          <a:ln>
            <a:noFill/>
          </a:ln>
        </p:spPr>
      </p:sp>
      <p:sp>
        <p:nvSpPr>
          <p:cNvPr id="21" name="Google Shape;21;p4"/>
          <p:cNvSpPr txBox="1"/>
          <p:nvPr>
            <p:ph idx="1" type="body"/>
          </p:nvPr>
        </p:nvSpPr>
        <p:spPr>
          <a:xfrm>
            <a:off x="3141624" y="683725"/>
            <a:ext cx="2860800" cy="3776100"/>
          </a:xfrm>
          <a:prstGeom prst="rect">
            <a:avLst/>
          </a:prstGeom>
        </p:spPr>
        <p:txBody>
          <a:bodyPr anchorCtr="0" anchor="ctr" bIns="0" lIns="0" spcFirstLastPara="1" rIns="0" wrap="square" tIns="0">
            <a:noAutofit/>
          </a:bodyPr>
          <a:lstStyle>
            <a:lvl1pPr indent="-381000" lvl="0" marL="457200" rtl="0" algn="ctr">
              <a:spcBef>
                <a:spcPts val="600"/>
              </a:spcBef>
              <a:spcAft>
                <a:spcPts val="0"/>
              </a:spcAft>
              <a:buSzPts val="24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
        <p:nvSpPr>
          <p:cNvPr id="22" name="Google Shape;22;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154182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a:off x="651092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5"/>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5"/>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5"/>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0" name="Google Shape;30;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31" name="Shape 31"/>
        <p:cNvGrpSpPr/>
        <p:nvPr/>
      </p:nvGrpSpPr>
      <p:grpSpPr>
        <a:xfrm>
          <a:off x="0" y="0"/>
          <a:ext cx="0" cy="0"/>
          <a:chOff x="0" y="0"/>
          <a:chExt cx="0" cy="0"/>
        </a:xfrm>
      </p:grpSpPr>
      <p:sp>
        <p:nvSpPr>
          <p:cNvPr id="32" name="Google Shape;32;p6"/>
          <p:cNvSpPr/>
          <p:nvPr/>
        </p:nvSpPr>
        <p:spPr>
          <a:xfrm rot="10800000">
            <a:off x="34307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chemeClr val="lt1"/>
          </a:solidFill>
          <a:ln>
            <a:noFill/>
          </a:ln>
          <a:effectLst>
            <a:outerShdw blurRad="85725" rotWithShape="0" algn="bl" dir="10800000" dist="28575">
              <a:schemeClr val="dk1">
                <a:alpha val="2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6"/>
          <p:cNvSpPr/>
          <p:nvPr/>
        </p:nvSpPr>
        <p:spPr>
          <a:xfrm>
            <a:off x="4013514"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6"/>
          <p:cNvSpPr txBox="1"/>
          <p:nvPr>
            <p:ph type="title"/>
          </p:nvPr>
        </p:nvSpPr>
        <p:spPr>
          <a:xfrm>
            <a:off x="5550175" y="1285513"/>
            <a:ext cx="3090900" cy="7188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35" name="Google Shape;35;p6"/>
          <p:cNvSpPr txBox="1"/>
          <p:nvPr>
            <p:ph idx="1" type="body"/>
          </p:nvPr>
        </p:nvSpPr>
        <p:spPr>
          <a:xfrm>
            <a:off x="5550175" y="2118888"/>
            <a:ext cx="3090900" cy="1739100"/>
          </a:xfrm>
          <a:prstGeom prst="rect">
            <a:avLst/>
          </a:prstGeom>
        </p:spPr>
        <p:txBody>
          <a:bodyPr anchorCtr="0" anchor="t" bIns="0" lIns="0" spcFirstLastPara="1" rIns="0" wrap="square" tIns="0">
            <a:noAutofit/>
          </a:bodyPr>
          <a:lstStyle>
            <a:lvl1pPr indent="-342900" lvl="0" marL="457200" rtl="0">
              <a:spcBef>
                <a:spcPts val="600"/>
              </a:spcBef>
              <a:spcAft>
                <a:spcPts val="0"/>
              </a:spcAft>
              <a:buClr>
                <a:schemeClr val="dk2"/>
              </a:buClr>
              <a:buSzPts val="1800"/>
              <a:buChar char="╸"/>
              <a:defRPr sz="1800">
                <a:solidFill>
                  <a:schemeClr val="dk2"/>
                </a:solidFill>
              </a:defRPr>
            </a:lvl1pPr>
            <a:lvl2pPr indent="-342900" lvl="1" marL="914400" rtl="0">
              <a:spcBef>
                <a:spcPts val="0"/>
              </a:spcBef>
              <a:spcAft>
                <a:spcPts val="0"/>
              </a:spcAft>
              <a:buSzPts val="1800"/>
              <a:buChar char="-"/>
              <a:defRPr sz="1800">
                <a:solidFill>
                  <a:schemeClr val="dk2"/>
                </a:solidFill>
              </a:defRPr>
            </a:lvl2pPr>
            <a:lvl3pPr indent="-342900" lvl="2" marL="1371600" rtl="0">
              <a:spcBef>
                <a:spcPts val="0"/>
              </a:spcBef>
              <a:spcAft>
                <a:spcPts val="0"/>
              </a:spcAft>
              <a:buSzPts val="18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Clr>
                <a:schemeClr val="dk2"/>
              </a:buClr>
              <a:buSzPts val="1800"/>
              <a:buChar char="○"/>
              <a:defRPr sz="1800">
                <a:solidFill>
                  <a:schemeClr val="dk2"/>
                </a:solidFill>
              </a:defRPr>
            </a:lvl5pPr>
            <a:lvl6pPr indent="-342900" lvl="5" marL="2743200" rtl="0">
              <a:spcBef>
                <a:spcPts val="0"/>
              </a:spcBef>
              <a:spcAft>
                <a:spcPts val="0"/>
              </a:spcAft>
              <a:buClr>
                <a:schemeClr val="dk2"/>
              </a:buClr>
              <a:buSzPts val="1800"/>
              <a:buChar char="■"/>
              <a:defRPr sz="1800">
                <a:solidFill>
                  <a:schemeClr val="dk2"/>
                </a:solidFill>
              </a:defRPr>
            </a:lvl6pPr>
            <a:lvl7pPr indent="-342900" lvl="6" marL="3200400" rtl="0">
              <a:spcBef>
                <a:spcPts val="0"/>
              </a:spcBef>
              <a:spcAft>
                <a:spcPts val="0"/>
              </a:spcAft>
              <a:buClr>
                <a:schemeClr val="dk2"/>
              </a:buClr>
              <a:buSzPts val="1800"/>
              <a:buChar char="●"/>
              <a:defRPr sz="1800">
                <a:solidFill>
                  <a:schemeClr val="dk2"/>
                </a:solidFill>
              </a:defRPr>
            </a:lvl7pPr>
            <a:lvl8pPr indent="-342900" lvl="7" marL="3657600" rtl="0">
              <a:spcBef>
                <a:spcPts val="0"/>
              </a:spcBef>
              <a:spcAft>
                <a:spcPts val="0"/>
              </a:spcAft>
              <a:buClr>
                <a:schemeClr val="dk2"/>
              </a:buClr>
              <a:buSzPts val="1800"/>
              <a:buChar char="○"/>
              <a:defRPr sz="1800">
                <a:solidFill>
                  <a:schemeClr val="dk2"/>
                </a:solidFill>
              </a:defRPr>
            </a:lvl8pPr>
            <a:lvl9pPr indent="-342900" lvl="8" marL="4114800" rtl="0">
              <a:spcBef>
                <a:spcPts val="0"/>
              </a:spcBef>
              <a:spcAft>
                <a:spcPts val="0"/>
              </a:spcAft>
              <a:buClr>
                <a:schemeClr val="dk2"/>
              </a:buClr>
              <a:buSzPts val="1800"/>
              <a:buChar char="■"/>
              <a:defRPr sz="1800">
                <a:solidFill>
                  <a:schemeClr val="dk2"/>
                </a:solidFill>
              </a:defRPr>
            </a:lvl9pPr>
          </a:lstStyle>
          <a:p/>
        </p:txBody>
      </p:sp>
      <p:sp>
        <p:nvSpPr>
          <p:cNvPr id="36" name="Google Shape;36;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7" name="Shape 37"/>
        <p:cNvGrpSpPr/>
        <p:nvPr/>
      </p:nvGrpSpPr>
      <p:grpSpPr>
        <a:xfrm>
          <a:off x="0" y="0"/>
          <a:ext cx="0" cy="0"/>
          <a:chOff x="0" y="0"/>
          <a:chExt cx="0" cy="0"/>
        </a:xfrm>
      </p:grpSpPr>
      <p:sp>
        <p:nvSpPr>
          <p:cNvPr id="38" name="Google Shape;38;p7"/>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7"/>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7"/>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idx="1" type="body"/>
          </p:nvPr>
        </p:nvSpPr>
        <p:spPr>
          <a:xfrm>
            <a:off x="457200" y="1421050"/>
            <a:ext cx="2186100" cy="288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2" name="Google Shape;42;p7"/>
          <p:cNvSpPr txBox="1"/>
          <p:nvPr>
            <p:ph idx="2" type="body"/>
          </p:nvPr>
        </p:nvSpPr>
        <p:spPr>
          <a:xfrm>
            <a:off x="2845796" y="1421050"/>
            <a:ext cx="2186100" cy="288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 name="Shape 44"/>
        <p:cNvGrpSpPr/>
        <p:nvPr/>
      </p:nvGrpSpPr>
      <p:grpSpPr>
        <a:xfrm>
          <a:off x="0" y="0"/>
          <a:ext cx="0" cy="0"/>
          <a:chOff x="0" y="0"/>
          <a:chExt cx="0" cy="0"/>
        </a:xfrm>
      </p:grpSpPr>
      <p:sp>
        <p:nvSpPr>
          <p:cNvPr id="45" name="Google Shape;45;p8"/>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8"/>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8"/>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 name="Google Shape;48;p8"/>
          <p:cNvSpPr txBox="1"/>
          <p:nvPr>
            <p:ph idx="1" type="body"/>
          </p:nvPr>
        </p:nvSpPr>
        <p:spPr>
          <a:xfrm>
            <a:off x="457200"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49" name="Google Shape;49;p8"/>
          <p:cNvSpPr txBox="1"/>
          <p:nvPr>
            <p:ph idx="2" type="body"/>
          </p:nvPr>
        </p:nvSpPr>
        <p:spPr>
          <a:xfrm>
            <a:off x="2038800"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50" name="Google Shape;50;p8"/>
          <p:cNvSpPr txBox="1"/>
          <p:nvPr>
            <p:ph idx="3" type="body"/>
          </p:nvPr>
        </p:nvSpPr>
        <p:spPr>
          <a:xfrm>
            <a:off x="3620399"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51" name="Google Shape;51;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9"/>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9"/>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9"/>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7" name="Shape 57"/>
        <p:cNvGrpSpPr/>
        <p:nvPr/>
      </p:nvGrpSpPr>
      <p:grpSpPr>
        <a:xfrm>
          <a:off x="0" y="0"/>
          <a:ext cx="0" cy="0"/>
          <a:chOff x="0" y="0"/>
          <a:chExt cx="0" cy="0"/>
        </a:xfrm>
      </p:grpSpPr>
      <p:sp>
        <p:nvSpPr>
          <p:cNvPr id="58" name="Google Shape;58;p10"/>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dk1"/>
          </a:solidFill>
          <a:ln>
            <a:noFill/>
          </a:ln>
        </p:spPr>
      </p:sp>
      <p:sp>
        <p:nvSpPr>
          <p:cNvPr id="59" name="Google Shape;59;p10"/>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0"/>
          <p:cNvSpPr txBox="1"/>
          <p:nvPr>
            <p:ph idx="1" type="body"/>
          </p:nvPr>
        </p:nvSpPr>
        <p:spPr>
          <a:xfrm>
            <a:off x="457200" y="4406300"/>
            <a:ext cx="6198600" cy="519600"/>
          </a:xfrm>
          <a:prstGeom prst="rect">
            <a:avLst/>
          </a:prstGeom>
        </p:spPr>
        <p:txBody>
          <a:bodyPr anchorCtr="0" anchor="t" bIns="0" lIns="0" spcFirstLastPara="1" rIns="0" wrap="square" tIns="0">
            <a:noAutofit/>
          </a:bodyPr>
          <a:lstStyle>
            <a:lvl1pPr indent="-228600" lvl="0" marL="457200" rtl="0">
              <a:spcBef>
                <a:spcPts val="360"/>
              </a:spcBef>
              <a:spcAft>
                <a:spcPts val="0"/>
              </a:spcAft>
              <a:buClr>
                <a:schemeClr val="dk2"/>
              </a:buClr>
              <a:buSzPts val="1800"/>
              <a:buNone/>
              <a:defRPr sz="1800">
                <a:solidFill>
                  <a:schemeClr val="dk2"/>
                </a:solidFill>
              </a:defRPr>
            </a:lvl1pPr>
          </a:lstStyle>
          <a:p/>
        </p:txBody>
      </p:sp>
      <p:sp>
        <p:nvSpPr>
          <p:cNvPr id="61" name="Google Shape;61;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7675"/>
            <a:ext cx="5343900" cy="7188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1pPr>
            <a:lvl2pPr lvl="1"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2pPr>
            <a:lvl3pPr lvl="2"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3pPr>
            <a:lvl4pPr lvl="3"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4pPr>
            <a:lvl5pPr lvl="4"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5pPr>
            <a:lvl6pPr lvl="5"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6pPr>
            <a:lvl7pPr lvl="6"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7pPr>
            <a:lvl8pPr lvl="7"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8pPr>
            <a:lvl9pPr lvl="8"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9pPr>
          </a:lstStyle>
          <a:p/>
        </p:txBody>
      </p:sp>
      <p:sp>
        <p:nvSpPr>
          <p:cNvPr id="7" name="Google Shape;7;p1"/>
          <p:cNvSpPr txBox="1"/>
          <p:nvPr>
            <p:ph idx="1" type="body"/>
          </p:nvPr>
        </p:nvSpPr>
        <p:spPr>
          <a:xfrm>
            <a:off x="457200" y="1421049"/>
            <a:ext cx="4574700" cy="31230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1"/>
              </a:buClr>
              <a:buSzPts val="2400"/>
              <a:buFont typeface="News Cycle"/>
              <a:buChar char="╸"/>
              <a:defRPr sz="2400">
                <a:solidFill>
                  <a:schemeClr val="lt1"/>
                </a:solidFill>
                <a:latin typeface="News Cycle"/>
                <a:ea typeface="News Cycle"/>
                <a:cs typeface="News Cycle"/>
                <a:sym typeface="News Cycle"/>
              </a:defRPr>
            </a:lvl1pPr>
            <a:lvl2pPr indent="-381000" lvl="1" marL="9144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2pPr>
            <a:lvl3pPr indent="-381000" lvl="2" marL="13716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3pPr>
            <a:lvl4pPr indent="-381000" lvl="3" marL="18288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4pPr>
            <a:lvl5pPr indent="-381000" lvl="4" marL="2286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5pPr>
            <a:lvl6pPr indent="-381000" lvl="5" marL="27432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6pPr>
            <a:lvl7pPr indent="-381000" lvl="6" marL="32004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7pPr>
            <a:lvl8pPr indent="-381000" lvl="7" marL="36576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8pPr>
            <a:lvl9pPr indent="-381000" lvl="8" marL="41148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9pPr>
          </a:lstStyle>
          <a:p/>
        </p:txBody>
      </p:sp>
      <p:sp>
        <p:nvSpPr>
          <p:cNvPr id="8" name="Google Shape;8;p1"/>
          <p:cNvSpPr txBox="1"/>
          <p:nvPr>
            <p:ph idx="12" type="sldNum"/>
          </p:nvPr>
        </p:nvSpPr>
        <p:spPr>
          <a:xfrm>
            <a:off x="8480584" y="4749851"/>
            <a:ext cx="548700" cy="393600"/>
          </a:xfrm>
          <a:prstGeom prst="rect">
            <a:avLst/>
          </a:prstGeom>
          <a:noFill/>
          <a:ln>
            <a:noFill/>
          </a:ln>
          <a:effectLst>
            <a:outerShdw blurRad="57150" rotWithShape="0" algn="bl" dir="5400000" dist="19050">
              <a:schemeClr val="dk1">
                <a:alpha val="50000"/>
              </a:schemeClr>
            </a:outerShdw>
          </a:effectLst>
        </p:spPr>
        <p:txBody>
          <a:bodyPr anchorCtr="0" anchor="ctr" bIns="0" lIns="0" spcFirstLastPara="1" rIns="0" wrap="square" tIns="0">
            <a:noAutofit/>
          </a:bodyPr>
          <a:lstStyle>
            <a:lvl1pPr lvl="0" rtl="0" algn="r">
              <a:buNone/>
              <a:defRPr b="1" sz="1300">
                <a:solidFill>
                  <a:schemeClr val="lt1"/>
                </a:solidFill>
                <a:latin typeface="News Cycle"/>
                <a:ea typeface="News Cycle"/>
                <a:cs typeface="News Cycle"/>
                <a:sym typeface="News Cycle"/>
              </a:defRPr>
            </a:lvl1pPr>
            <a:lvl2pPr lvl="1" rtl="0" algn="r">
              <a:buNone/>
              <a:defRPr b="1" sz="1300">
                <a:solidFill>
                  <a:schemeClr val="lt1"/>
                </a:solidFill>
                <a:latin typeface="News Cycle"/>
                <a:ea typeface="News Cycle"/>
                <a:cs typeface="News Cycle"/>
                <a:sym typeface="News Cycle"/>
              </a:defRPr>
            </a:lvl2pPr>
            <a:lvl3pPr lvl="2" rtl="0" algn="r">
              <a:buNone/>
              <a:defRPr b="1" sz="1300">
                <a:solidFill>
                  <a:schemeClr val="lt1"/>
                </a:solidFill>
                <a:latin typeface="News Cycle"/>
                <a:ea typeface="News Cycle"/>
                <a:cs typeface="News Cycle"/>
                <a:sym typeface="News Cycle"/>
              </a:defRPr>
            </a:lvl3pPr>
            <a:lvl4pPr lvl="3" rtl="0" algn="r">
              <a:buNone/>
              <a:defRPr b="1" sz="1300">
                <a:solidFill>
                  <a:schemeClr val="lt1"/>
                </a:solidFill>
                <a:latin typeface="News Cycle"/>
                <a:ea typeface="News Cycle"/>
                <a:cs typeface="News Cycle"/>
                <a:sym typeface="News Cycle"/>
              </a:defRPr>
            </a:lvl4pPr>
            <a:lvl5pPr lvl="4" rtl="0" algn="r">
              <a:buNone/>
              <a:defRPr b="1" sz="1300">
                <a:solidFill>
                  <a:schemeClr val="lt1"/>
                </a:solidFill>
                <a:latin typeface="News Cycle"/>
                <a:ea typeface="News Cycle"/>
                <a:cs typeface="News Cycle"/>
                <a:sym typeface="News Cycle"/>
              </a:defRPr>
            </a:lvl5pPr>
            <a:lvl6pPr lvl="5" rtl="0" algn="r">
              <a:buNone/>
              <a:defRPr b="1" sz="1300">
                <a:solidFill>
                  <a:schemeClr val="lt1"/>
                </a:solidFill>
                <a:latin typeface="News Cycle"/>
                <a:ea typeface="News Cycle"/>
                <a:cs typeface="News Cycle"/>
                <a:sym typeface="News Cycle"/>
              </a:defRPr>
            </a:lvl6pPr>
            <a:lvl7pPr lvl="6" rtl="0" algn="r">
              <a:buNone/>
              <a:defRPr b="1" sz="1300">
                <a:solidFill>
                  <a:schemeClr val="lt1"/>
                </a:solidFill>
                <a:latin typeface="News Cycle"/>
                <a:ea typeface="News Cycle"/>
                <a:cs typeface="News Cycle"/>
                <a:sym typeface="News Cycle"/>
              </a:defRPr>
            </a:lvl7pPr>
            <a:lvl8pPr lvl="7" rtl="0" algn="r">
              <a:buNone/>
              <a:defRPr b="1" sz="1300">
                <a:solidFill>
                  <a:schemeClr val="lt1"/>
                </a:solidFill>
                <a:latin typeface="News Cycle"/>
                <a:ea typeface="News Cycle"/>
                <a:cs typeface="News Cycle"/>
                <a:sym typeface="News Cycle"/>
              </a:defRPr>
            </a:lvl8pPr>
            <a:lvl9pPr lvl="8" rtl="0" algn="r">
              <a:buNone/>
              <a:defRPr b="1" sz="1300">
                <a:solidFill>
                  <a:schemeClr val="lt1"/>
                </a:solidFill>
                <a:latin typeface="News Cycle"/>
                <a:ea typeface="News Cycle"/>
                <a:cs typeface="News Cycle"/>
                <a:sym typeface="News Cycle"/>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a:stCxn id="7" idx="1"/>
          </p:cNvCxnSpPr>
          <p:nvPr/>
        </p:nvCxnSpPr>
        <p:spPr>
          <a:xfrm>
            <a:off x="457200" y="2982549"/>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9.jpg"/><Relationship Id="rId4" Type="http://schemas.openxmlformats.org/officeDocument/2006/relationships/image" Target="../media/image27.jpg"/><Relationship Id="rId5" Type="http://schemas.openxmlformats.org/officeDocument/2006/relationships/image" Target="../media/image3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353475" y="1122150"/>
            <a:ext cx="3473100" cy="2899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HEALTHY LEAVES</a:t>
            </a:r>
            <a:endParaRPr sz="6000"/>
          </a:p>
        </p:txBody>
      </p:sp>
      <p:pic>
        <p:nvPicPr>
          <p:cNvPr id="83" name="Google Shape;83;p15"/>
          <p:cNvPicPr preferRelativeResize="0"/>
          <p:nvPr/>
        </p:nvPicPr>
        <p:blipFill>
          <a:blip r:embed="rId3">
            <a:alphaModFix/>
          </a:blip>
          <a:stretch>
            <a:fillRect/>
          </a:stretch>
        </p:blipFill>
        <p:spPr>
          <a:xfrm>
            <a:off x="7566600" y="263250"/>
            <a:ext cx="1304750" cy="1304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4"/>
          <p:cNvSpPr txBox="1"/>
          <p:nvPr/>
        </p:nvSpPr>
        <p:spPr>
          <a:xfrm>
            <a:off x="457200" y="6508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Problems</a:t>
            </a:r>
            <a:endParaRPr sz="3000">
              <a:solidFill>
                <a:srgbClr val="9FEC23"/>
              </a:solidFill>
              <a:latin typeface="News Cycle"/>
              <a:ea typeface="News Cycle"/>
              <a:cs typeface="News Cycle"/>
              <a:sym typeface="News Cycle"/>
            </a:endParaRPr>
          </a:p>
        </p:txBody>
      </p:sp>
      <p:sp>
        <p:nvSpPr>
          <p:cNvPr id="142" name="Google Shape;142;p24"/>
          <p:cNvSpPr txBox="1"/>
          <p:nvPr/>
        </p:nvSpPr>
        <p:spPr>
          <a:xfrm>
            <a:off x="457200" y="13696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Biggest cons: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Over- or under-watering</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Sudden wilting</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Unidentifiable illnesses</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idx="4294967295" type="subTitle"/>
          </p:nvPr>
        </p:nvSpPr>
        <p:spPr>
          <a:xfrm>
            <a:off x="457200" y="2332650"/>
            <a:ext cx="3139800" cy="120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The device that solves problems and allows users to be in touch with their plant friends.</a:t>
            </a:r>
            <a:endParaRPr sz="1800"/>
          </a:p>
        </p:txBody>
      </p:sp>
      <p:grpSp>
        <p:nvGrpSpPr>
          <p:cNvPr id="148" name="Google Shape;148;p25"/>
          <p:cNvGrpSpPr/>
          <p:nvPr/>
        </p:nvGrpSpPr>
        <p:grpSpPr>
          <a:xfrm>
            <a:off x="6386384" y="1068222"/>
            <a:ext cx="2025186" cy="2025147"/>
            <a:chOff x="6643075" y="3664250"/>
            <a:chExt cx="407950" cy="407975"/>
          </a:xfrm>
        </p:grpSpPr>
        <p:sp>
          <p:nvSpPr>
            <p:cNvPr id="149" name="Google Shape;149;p25"/>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5"/>
          <p:cNvGrpSpPr/>
          <p:nvPr/>
        </p:nvGrpSpPr>
        <p:grpSpPr>
          <a:xfrm rot="-587484">
            <a:off x="6267723" y="3357178"/>
            <a:ext cx="832620" cy="832573"/>
            <a:chOff x="576250" y="4319400"/>
            <a:chExt cx="442075" cy="442050"/>
          </a:xfrm>
        </p:grpSpPr>
        <p:sp>
          <p:nvSpPr>
            <p:cNvPr id="152" name="Google Shape;152;p25"/>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5"/>
          <p:cNvSpPr/>
          <p:nvPr/>
        </p:nvSpPr>
        <p:spPr>
          <a:xfrm>
            <a:off x="5902109" y="1536042"/>
            <a:ext cx="316555" cy="30225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rot="2697326">
            <a:off x="7988131" y="3083448"/>
            <a:ext cx="480511" cy="45881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8368271" y="2821523"/>
            <a:ext cx="192462" cy="1838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idx="4294967295" type="ctrTitle"/>
          </p:nvPr>
        </p:nvSpPr>
        <p:spPr>
          <a:xfrm>
            <a:off x="457200" y="428250"/>
            <a:ext cx="3763200" cy="190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Healthy</a:t>
            </a:r>
            <a:endParaRPr sz="7200"/>
          </a:p>
          <a:p>
            <a:pPr indent="0" lvl="0" marL="0" rtl="0" algn="l">
              <a:spcBef>
                <a:spcPts val="0"/>
              </a:spcBef>
              <a:spcAft>
                <a:spcPts val="0"/>
              </a:spcAft>
              <a:buNone/>
            </a:pPr>
            <a:r>
              <a:rPr lang="en" sz="7200"/>
              <a:t>Leaves</a:t>
            </a:r>
            <a:endParaRPr sz="7200"/>
          </a:p>
        </p:txBody>
      </p:sp>
      <p:sp>
        <p:nvSpPr>
          <p:cNvPr id="160" name="Google Shape;160;p25"/>
          <p:cNvSpPr/>
          <p:nvPr/>
        </p:nvSpPr>
        <p:spPr>
          <a:xfrm rot="1280408">
            <a:off x="5682784" y="2447744"/>
            <a:ext cx="192443" cy="18384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6"/>
          <p:cNvSpPr txBox="1"/>
          <p:nvPr>
            <p:ph type="ctrTitle"/>
          </p:nvPr>
        </p:nvSpPr>
        <p:spPr>
          <a:xfrm>
            <a:off x="799725" y="1983375"/>
            <a:ext cx="3450300" cy="100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us?</a:t>
            </a:r>
            <a:endParaRPr/>
          </a:p>
        </p:txBody>
      </p:sp>
      <p:sp>
        <p:nvSpPr>
          <p:cNvPr id="167" name="Google Shape;167;p26"/>
          <p:cNvSpPr txBox="1"/>
          <p:nvPr>
            <p:ph idx="1" type="subTitle"/>
          </p:nvPr>
        </p:nvSpPr>
        <p:spPr>
          <a:xfrm>
            <a:off x="849675" y="2990776"/>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identify the value of the product.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467575" y="650850"/>
            <a:ext cx="5343900" cy="7188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What’s Important</a:t>
            </a:r>
            <a:endParaRPr/>
          </a:p>
        </p:txBody>
      </p:sp>
      <p:sp>
        <p:nvSpPr>
          <p:cNvPr id="173" name="Google Shape;173;p27"/>
          <p:cNvSpPr txBox="1"/>
          <p:nvPr>
            <p:ph idx="1" type="body"/>
          </p:nvPr>
        </p:nvSpPr>
        <p:spPr>
          <a:xfrm>
            <a:off x="467575" y="1369649"/>
            <a:ext cx="4574700" cy="31230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a:t>Our product is</a:t>
            </a:r>
            <a:r>
              <a:rPr lang="en"/>
              <a:t>:</a:t>
            </a:r>
            <a:endParaRPr/>
          </a:p>
          <a:p>
            <a:pPr indent="-381000" lvl="0" marL="457200" rtl="0" algn="l">
              <a:lnSpc>
                <a:spcPct val="150000"/>
              </a:lnSpc>
              <a:spcBef>
                <a:spcPts val="600"/>
              </a:spcBef>
              <a:spcAft>
                <a:spcPts val="0"/>
              </a:spcAft>
              <a:buSzPts val="2400"/>
              <a:buChar char="╸"/>
            </a:pPr>
            <a:r>
              <a:rPr lang="en"/>
              <a:t>Humane</a:t>
            </a:r>
            <a:endParaRPr/>
          </a:p>
          <a:p>
            <a:pPr indent="-381000" lvl="0" marL="457200" rtl="0" algn="l">
              <a:lnSpc>
                <a:spcPct val="150000"/>
              </a:lnSpc>
              <a:spcBef>
                <a:spcPts val="0"/>
              </a:spcBef>
              <a:spcAft>
                <a:spcPts val="0"/>
              </a:spcAft>
              <a:buSzPts val="2400"/>
              <a:buChar char="╸"/>
            </a:pPr>
            <a:r>
              <a:rPr lang="en"/>
              <a:t>Aesthetic</a:t>
            </a:r>
            <a:endParaRPr/>
          </a:p>
          <a:p>
            <a:pPr indent="-381000" lvl="0" marL="457200" rtl="0" algn="l">
              <a:lnSpc>
                <a:spcPct val="150000"/>
              </a:lnSpc>
              <a:spcBef>
                <a:spcPts val="0"/>
              </a:spcBef>
              <a:spcAft>
                <a:spcPts val="0"/>
              </a:spcAft>
              <a:buSzPts val="2400"/>
              <a:buChar char="╸"/>
            </a:pPr>
            <a:r>
              <a:rPr lang="en"/>
              <a:t>Quality made</a:t>
            </a:r>
            <a:endParaRPr/>
          </a:p>
          <a:p>
            <a:pPr indent="0" lvl="0" marL="0" rtl="0" algn="l">
              <a:lnSpc>
                <a:spcPct val="150000"/>
              </a:lnSpc>
              <a:spcBef>
                <a:spcPts val="600"/>
              </a:spcBef>
              <a:spcAft>
                <a:spcPts val="0"/>
              </a:spcAft>
              <a:buNone/>
            </a:pPr>
            <a:r>
              <a:t/>
            </a:r>
            <a:endParaRPr/>
          </a:p>
        </p:txBody>
      </p:sp>
      <p:sp>
        <p:nvSpPr>
          <p:cNvPr id="174" name="Google Shape;174;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nvSpPr>
        <p:spPr>
          <a:xfrm>
            <a:off x="467575" y="6508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Humane</a:t>
            </a:r>
            <a:endParaRPr sz="3000">
              <a:solidFill>
                <a:srgbClr val="9FEC23"/>
              </a:solidFill>
              <a:latin typeface="News Cycle"/>
              <a:ea typeface="News Cycle"/>
              <a:cs typeface="News Cycle"/>
              <a:sym typeface="News Cycle"/>
            </a:endParaRPr>
          </a:p>
        </p:txBody>
      </p:sp>
      <p:sp>
        <p:nvSpPr>
          <p:cNvPr id="181" name="Google Shape;181;p28"/>
          <p:cNvSpPr txBox="1"/>
          <p:nvPr/>
        </p:nvSpPr>
        <p:spPr>
          <a:xfrm>
            <a:off x="467575" y="13696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We give users the ability to</a:t>
            </a:r>
            <a:r>
              <a:rPr lang="en" sz="2400">
                <a:solidFill>
                  <a:srgbClr val="FFFFFF"/>
                </a:solidFill>
                <a:latin typeface="News Cycle"/>
                <a:ea typeface="News Cycle"/>
                <a:cs typeface="News Cycle"/>
                <a:sym typeface="News Cycle"/>
              </a:rPr>
              <a:t>:</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Communicate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Health check</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Interact</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ph type="title"/>
          </p:nvPr>
        </p:nvSpPr>
        <p:spPr>
          <a:xfrm>
            <a:off x="467575" y="650850"/>
            <a:ext cx="5343900" cy="7188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Minimalist</a:t>
            </a:r>
            <a:endParaRPr/>
          </a:p>
        </p:txBody>
      </p:sp>
      <p:sp>
        <p:nvSpPr>
          <p:cNvPr id="188" name="Google Shape;188;p29"/>
          <p:cNvSpPr txBox="1"/>
          <p:nvPr>
            <p:ph idx="1" type="body"/>
          </p:nvPr>
        </p:nvSpPr>
        <p:spPr>
          <a:xfrm>
            <a:off x="467575" y="1369649"/>
            <a:ext cx="4574700" cy="31230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a:t>Product is aesthetic because it is</a:t>
            </a:r>
            <a:r>
              <a:rPr lang="en"/>
              <a:t>:</a:t>
            </a:r>
            <a:endParaRPr/>
          </a:p>
          <a:p>
            <a:pPr indent="-381000" lvl="0" marL="457200" rtl="0" algn="l">
              <a:lnSpc>
                <a:spcPct val="150000"/>
              </a:lnSpc>
              <a:spcBef>
                <a:spcPts val="600"/>
              </a:spcBef>
              <a:spcAft>
                <a:spcPts val="0"/>
              </a:spcAft>
              <a:buSzPts val="2400"/>
              <a:buChar char="╸"/>
            </a:pPr>
            <a:r>
              <a:rPr lang="en"/>
              <a:t>Discrete</a:t>
            </a:r>
            <a:endParaRPr/>
          </a:p>
          <a:p>
            <a:pPr indent="-381000" lvl="0" marL="457200" rtl="0" algn="l">
              <a:lnSpc>
                <a:spcPct val="150000"/>
              </a:lnSpc>
              <a:spcBef>
                <a:spcPts val="0"/>
              </a:spcBef>
              <a:spcAft>
                <a:spcPts val="0"/>
              </a:spcAft>
              <a:buSzPts val="2400"/>
              <a:buChar char="╸"/>
            </a:pPr>
            <a:r>
              <a:rPr lang="en"/>
              <a:t>Minimalist</a:t>
            </a:r>
            <a:endParaRPr/>
          </a:p>
          <a:p>
            <a:pPr indent="-381000" lvl="0" marL="457200" rtl="0" algn="l">
              <a:lnSpc>
                <a:spcPct val="150000"/>
              </a:lnSpc>
              <a:spcBef>
                <a:spcPts val="0"/>
              </a:spcBef>
              <a:spcAft>
                <a:spcPts val="0"/>
              </a:spcAft>
              <a:buSzPts val="2400"/>
              <a:buChar char="╸"/>
            </a:pPr>
            <a:r>
              <a:rPr lang="en"/>
              <a:t>Wireless and noiseless</a:t>
            </a:r>
            <a:endParaRPr/>
          </a:p>
          <a:p>
            <a:pPr indent="0" lvl="0" marL="0" rtl="0" algn="l">
              <a:lnSpc>
                <a:spcPct val="150000"/>
              </a:lnSpc>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0"/>
          <p:cNvSpPr txBox="1"/>
          <p:nvPr>
            <p:ph type="title"/>
          </p:nvPr>
        </p:nvSpPr>
        <p:spPr>
          <a:xfrm>
            <a:off x="467575" y="650850"/>
            <a:ext cx="5343900" cy="7188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Quality</a:t>
            </a:r>
            <a:endParaRPr/>
          </a:p>
        </p:txBody>
      </p:sp>
      <p:sp>
        <p:nvSpPr>
          <p:cNvPr id="195" name="Google Shape;195;p30"/>
          <p:cNvSpPr txBox="1"/>
          <p:nvPr>
            <p:ph idx="1" type="body"/>
          </p:nvPr>
        </p:nvSpPr>
        <p:spPr>
          <a:xfrm>
            <a:off x="467575" y="1369649"/>
            <a:ext cx="4574700" cy="31230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a:t>Our product is rugged:</a:t>
            </a:r>
            <a:endParaRPr/>
          </a:p>
          <a:p>
            <a:pPr indent="-381000" lvl="0" marL="457200" rtl="0" algn="l">
              <a:lnSpc>
                <a:spcPct val="150000"/>
              </a:lnSpc>
              <a:spcBef>
                <a:spcPts val="600"/>
              </a:spcBef>
              <a:spcAft>
                <a:spcPts val="0"/>
              </a:spcAft>
              <a:buSzPts val="2400"/>
              <a:buChar char="╸"/>
            </a:pPr>
            <a:r>
              <a:rPr lang="en"/>
              <a:t>Simple</a:t>
            </a:r>
            <a:endParaRPr/>
          </a:p>
          <a:p>
            <a:pPr indent="-381000" lvl="0" marL="457200" rtl="0" algn="l">
              <a:lnSpc>
                <a:spcPct val="150000"/>
              </a:lnSpc>
              <a:spcBef>
                <a:spcPts val="0"/>
              </a:spcBef>
              <a:spcAft>
                <a:spcPts val="0"/>
              </a:spcAft>
              <a:buSzPts val="2400"/>
              <a:buChar char="╸"/>
            </a:pPr>
            <a:r>
              <a:rPr lang="en"/>
              <a:t>Weather resistant</a:t>
            </a:r>
            <a:endParaRPr/>
          </a:p>
          <a:p>
            <a:pPr indent="-381000" lvl="0" marL="457200" rtl="0" algn="l">
              <a:lnSpc>
                <a:spcPct val="150000"/>
              </a:lnSpc>
              <a:spcBef>
                <a:spcPts val="0"/>
              </a:spcBef>
              <a:spcAft>
                <a:spcPts val="0"/>
              </a:spcAft>
              <a:buSzPts val="2400"/>
              <a:buChar char="╸"/>
            </a:pPr>
            <a:r>
              <a:rPr lang="en"/>
              <a:t>Continuously improved</a:t>
            </a:r>
            <a:endParaRPr/>
          </a:p>
          <a:p>
            <a:pPr indent="0" lvl="0" marL="0" rtl="0" algn="l">
              <a:lnSpc>
                <a:spcPct val="150000"/>
              </a:lnSpc>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1"/>
          <p:cNvSpPr txBox="1"/>
          <p:nvPr>
            <p:ph type="ctrTitle"/>
          </p:nvPr>
        </p:nvSpPr>
        <p:spPr>
          <a:xfrm>
            <a:off x="799725" y="1983375"/>
            <a:ext cx="3450300" cy="100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Functionality</a:t>
            </a:r>
            <a:endParaRPr/>
          </a:p>
        </p:txBody>
      </p:sp>
      <p:sp>
        <p:nvSpPr>
          <p:cNvPr id="201" name="Google Shape;201;p31"/>
          <p:cNvSpPr txBox="1"/>
          <p:nvPr>
            <p:ph idx="1" type="subTitle"/>
          </p:nvPr>
        </p:nvSpPr>
        <p:spPr>
          <a:xfrm>
            <a:off x="799725" y="2990776"/>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see how it all 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07" name="Google Shape;207;p32"/>
          <p:cNvGrpSpPr/>
          <p:nvPr/>
        </p:nvGrpSpPr>
        <p:grpSpPr>
          <a:xfrm>
            <a:off x="619967" y="1735331"/>
            <a:ext cx="4083399" cy="731700"/>
            <a:chOff x="710674" y="1323164"/>
            <a:chExt cx="7300911" cy="731700"/>
          </a:xfrm>
        </p:grpSpPr>
        <p:sp>
          <p:nvSpPr>
            <p:cNvPr id="208" name="Google Shape;208;p32"/>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700">
                  <a:solidFill>
                    <a:schemeClr val="accent4"/>
                  </a:solidFill>
                  <a:latin typeface="News Cycle"/>
                  <a:ea typeface="News Cycle"/>
                  <a:cs typeface="News Cycle"/>
                  <a:sym typeface="News Cycle"/>
                </a:rPr>
                <a:t>App</a:t>
              </a:r>
              <a:r>
                <a:rPr lang="en" sz="3000">
                  <a:solidFill>
                    <a:schemeClr val="accent4"/>
                  </a:solidFill>
                  <a:latin typeface="News Cycle"/>
                  <a:ea typeface="News Cycle"/>
                  <a:cs typeface="News Cycle"/>
                  <a:sym typeface="News Cycle"/>
                </a:rPr>
                <a:t> </a:t>
              </a:r>
              <a:endParaRPr sz="3000">
                <a:solidFill>
                  <a:schemeClr val="accent4"/>
                </a:solidFill>
                <a:latin typeface="News Cycle"/>
                <a:ea typeface="News Cycle"/>
                <a:cs typeface="News Cycle"/>
                <a:sym typeface="News Cycle"/>
              </a:endParaRPr>
            </a:p>
          </p:txBody>
        </p:sp>
        <p:sp>
          <p:nvSpPr>
            <p:cNvPr id="209" name="Google Shape;209;p32"/>
            <p:cNvSpPr/>
            <p:nvPr/>
          </p:nvSpPr>
          <p:spPr>
            <a:xfrm>
              <a:off x="2789785" y="1323164"/>
              <a:ext cx="5221800" cy="731700"/>
            </a:xfrm>
            <a:prstGeom prst="rect">
              <a:avLst/>
            </a:prstGeom>
            <a:solidFill>
              <a:schemeClr val="accent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32"/>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News Cycle"/>
                  <a:ea typeface="News Cycle"/>
                  <a:cs typeface="News Cycle"/>
                  <a:sym typeface="News Cycle"/>
                </a:rPr>
                <a:t>User interface. Informs user on plant well-being in terms of real-time data read from the database.</a:t>
              </a:r>
              <a:endParaRPr sz="1200">
                <a:solidFill>
                  <a:srgbClr val="FFFFFF"/>
                </a:solidFill>
                <a:latin typeface="News Cycle"/>
                <a:ea typeface="News Cycle"/>
                <a:cs typeface="News Cycle"/>
                <a:sym typeface="News Cycle"/>
              </a:endParaRPr>
            </a:p>
          </p:txBody>
        </p:sp>
      </p:grpSp>
      <p:grpSp>
        <p:nvGrpSpPr>
          <p:cNvPr id="211" name="Google Shape;211;p32"/>
          <p:cNvGrpSpPr/>
          <p:nvPr/>
        </p:nvGrpSpPr>
        <p:grpSpPr>
          <a:xfrm>
            <a:off x="280000" y="2619691"/>
            <a:ext cx="4221181" cy="731700"/>
            <a:chOff x="102830" y="2207525"/>
            <a:chExt cx="7547257" cy="731700"/>
          </a:xfrm>
        </p:grpSpPr>
        <p:sp>
          <p:nvSpPr>
            <p:cNvPr id="212" name="Google Shape;212;p32"/>
            <p:cNvSpPr txBox="1"/>
            <p:nvPr/>
          </p:nvSpPr>
          <p:spPr>
            <a:xfrm>
              <a:off x="102830" y="2257734"/>
              <a:ext cx="2612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700">
                  <a:solidFill>
                    <a:schemeClr val="accent3"/>
                  </a:solidFill>
                  <a:latin typeface="News Cycle"/>
                  <a:ea typeface="News Cycle"/>
                  <a:cs typeface="News Cycle"/>
                  <a:sym typeface="News Cycle"/>
                </a:rPr>
                <a:t>Database</a:t>
              </a:r>
              <a:endParaRPr sz="2700">
                <a:solidFill>
                  <a:schemeClr val="accent3"/>
                </a:solidFill>
                <a:latin typeface="News Cycle"/>
                <a:ea typeface="News Cycle"/>
                <a:cs typeface="News Cycle"/>
                <a:sym typeface="News Cycle"/>
              </a:endParaRPr>
            </a:p>
          </p:txBody>
        </p:sp>
        <p:sp>
          <p:nvSpPr>
            <p:cNvPr id="213" name="Google Shape;213;p32"/>
            <p:cNvSpPr/>
            <p:nvPr/>
          </p:nvSpPr>
          <p:spPr>
            <a:xfrm>
              <a:off x="2789787" y="2207525"/>
              <a:ext cx="4860300" cy="7317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32"/>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News Cycle"/>
                  <a:ea typeface="News Cycle"/>
                  <a:cs typeface="News Cycle"/>
                  <a:sym typeface="News Cycle"/>
                </a:rPr>
                <a:t>Main information storage. Has user and plant IDs, predefined data for plants and real-time data for users.</a:t>
              </a:r>
              <a:endParaRPr sz="1200">
                <a:solidFill>
                  <a:srgbClr val="FFFFFF"/>
                </a:solidFill>
                <a:latin typeface="News Cycle"/>
                <a:ea typeface="News Cycle"/>
                <a:cs typeface="News Cycle"/>
                <a:sym typeface="News Cycle"/>
              </a:endParaRPr>
            </a:p>
          </p:txBody>
        </p:sp>
      </p:grpSp>
      <p:grpSp>
        <p:nvGrpSpPr>
          <p:cNvPr id="215" name="Google Shape;215;p32"/>
          <p:cNvGrpSpPr/>
          <p:nvPr/>
        </p:nvGrpSpPr>
        <p:grpSpPr>
          <a:xfrm>
            <a:off x="445902" y="3500791"/>
            <a:ext cx="3852421" cy="731700"/>
            <a:chOff x="399454" y="3088625"/>
            <a:chExt cx="6887933" cy="731700"/>
          </a:xfrm>
        </p:grpSpPr>
        <p:sp>
          <p:nvSpPr>
            <p:cNvPr id="216" name="Google Shape;216;p32"/>
            <p:cNvSpPr txBox="1"/>
            <p:nvPr/>
          </p:nvSpPr>
          <p:spPr>
            <a:xfrm>
              <a:off x="399454" y="3138834"/>
              <a:ext cx="23157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700">
                  <a:solidFill>
                    <a:schemeClr val="accent2"/>
                  </a:solidFill>
                  <a:latin typeface="News Cycle"/>
                  <a:ea typeface="News Cycle"/>
                  <a:cs typeface="News Cycle"/>
                  <a:sym typeface="News Cycle"/>
                </a:rPr>
                <a:t>Device</a:t>
              </a:r>
              <a:endParaRPr sz="2400">
                <a:solidFill>
                  <a:schemeClr val="accent2"/>
                </a:solidFill>
                <a:latin typeface="News Cycle"/>
                <a:ea typeface="News Cycle"/>
                <a:cs typeface="News Cycle"/>
                <a:sym typeface="News Cycle"/>
              </a:endParaRPr>
            </a:p>
          </p:txBody>
        </p:sp>
        <p:sp>
          <p:nvSpPr>
            <p:cNvPr id="217" name="Google Shape;217;p32"/>
            <p:cNvSpPr/>
            <p:nvPr/>
          </p:nvSpPr>
          <p:spPr>
            <a:xfrm>
              <a:off x="2789787" y="3088625"/>
              <a:ext cx="4497600" cy="7317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32"/>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News Cycle"/>
                  <a:ea typeface="News Cycle"/>
                  <a:cs typeface="News Cycle"/>
                  <a:sym typeface="News Cycle"/>
                </a:rPr>
                <a:t>Information collector and processor. Sends processed data to database, can be recharged.</a:t>
              </a:r>
              <a:endParaRPr sz="1200">
                <a:solidFill>
                  <a:srgbClr val="FFFFFF"/>
                </a:solidFill>
                <a:latin typeface="News Cycle"/>
                <a:ea typeface="News Cycle"/>
                <a:cs typeface="News Cycle"/>
                <a:sym typeface="News Cycle"/>
              </a:endParaRPr>
            </a:p>
          </p:txBody>
        </p:sp>
      </p:grpSp>
      <p:sp>
        <p:nvSpPr>
          <p:cNvPr id="219" name="Google Shape;219;p32"/>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Functional Overview</a:t>
            </a:r>
            <a:endParaRPr sz="3000">
              <a:solidFill>
                <a:srgbClr val="9FEC23"/>
              </a:solidFill>
              <a:latin typeface="News Cycle"/>
              <a:ea typeface="News Cycle"/>
              <a:cs typeface="News Cycle"/>
              <a:sym typeface="News Cyc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3"/>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Design</a:t>
            </a:r>
            <a:endParaRPr sz="3000">
              <a:solidFill>
                <a:srgbClr val="9FEC23"/>
              </a:solidFill>
              <a:latin typeface="News Cycle"/>
              <a:ea typeface="News Cycle"/>
              <a:cs typeface="News Cycle"/>
              <a:sym typeface="News Cycle"/>
            </a:endParaRPr>
          </a:p>
        </p:txBody>
      </p:sp>
      <p:sp>
        <p:nvSpPr>
          <p:cNvPr id="226" name="Google Shape;226;p33"/>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Our plan</a:t>
            </a:r>
            <a:r>
              <a:rPr lang="en" sz="2400">
                <a:solidFill>
                  <a:srgbClr val="FFFFFF"/>
                </a:solidFill>
                <a:latin typeface="News Cycle"/>
                <a:ea typeface="News Cycle"/>
                <a:cs typeface="News Cycle"/>
                <a:sym typeface="News Cycle"/>
              </a:rPr>
              <a:t>:</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UX Design</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Hardware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Future</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ph idx="4294967295" type="ctrTitle"/>
          </p:nvPr>
        </p:nvSpPr>
        <p:spPr>
          <a:xfrm>
            <a:off x="457200" y="1430675"/>
            <a:ext cx="2311200" cy="99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Hello</a:t>
            </a:r>
            <a:endParaRPr sz="6000"/>
          </a:p>
        </p:txBody>
      </p:sp>
      <p:sp>
        <p:nvSpPr>
          <p:cNvPr id="89" name="Google Shape;89;p16"/>
          <p:cNvSpPr txBox="1"/>
          <p:nvPr>
            <p:ph idx="4294967295" type="subTitle"/>
          </p:nvPr>
        </p:nvSpPr>
        <p:spPr>
          <a:xfrm>
            <a:off x="457200" y="2460128"/>
            <a:ext cx="2080500" cy="12528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400">
                <a:solidFill>
                  <a:schemeClr val="accent3"/>
                </a:solidFill>
              </a:rPr>
              <a:t>We are the HealthyBo</a:t>
            </a:r>
            <a:r>
              <a:rPr b="1" lang="en" sz="1400">
                <a:solidFill>
                  <a:schemeClr val="accent3"/>
                </a:solidFill>
              </a:rPr>
              <a:t>i</a:t>
            </a:r>
            <a:r>
              <a:rPr b="1" lang="en" sz="1400">
                <a:solidFill>
                  <a:schemeClr val="accent3"/>
                </a:solidFill>
              </a:rPr>
              <a:t>is COOP and we love plants, science and technology!</a:t>
            </a:r>
            <a:endParaRPr b="1" sz="1400">
              <a:solidFill>
                <a:schemeClr val="accent3"/>
              </a:solidFill>
            </a:endParaRPr>
          </a:p>
          <a:p>
            <a:pPr indent="0" lvl="0" marL="0" rtl="0" algn="l">
              <a:spcBef>
                <a:spcPts val="600"/>
              </a:spcBef>
              <a:spcAft>
                <a:spcPts val="0"/>
              </a:spcAft>
              <a:buClr>
                <a:schemeClr val="dk1"/>
              </a:buClr>
              <a:buSzPts val="1100"/>
              <a:buFont typeface="Arial"/>
              <a:buNone/>
            </a:pPr>
            <a:r>
              <a:t/>
            </a:r>
            <a:endParaRPr b="1" sz="1400">
              <a:solidFill>
                <a:schemeClr val="accent3"/>
              </a:solidFill>
            </a:endParaRPr>
          </a:p>
        </p:txBody>
      </p:sp>
      <p:sp>
        <p:nvSpPr>
          <p:cNvPr id="90" name="Google Shape;90;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32" name="Google Shape;232;p34"/>
          <p:cNvGrpSpPr/>
          <p:nvPr/>
        </p:nvGrpSpPr>
        <p:grpSpPr>
          <a:xfrm>
            <a:off x="3694026" y="1900917"/>
            <a:ext cx="1357745" cy="1374885"/>
            <a:chOff x="5233525" y="4954450"/>
            <a:chExt cx="538275" cy="516350"/>
          </a:xfrm>
        </p:grpSpPr>
        <p:sp>
          <p:nvSpPr>
            <p:cNvPr id="233" name="Google Shape;233;p3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4"/>
          <p:cNvGrpSpPr/>
          <p:nvPr/>
        </p:nvGrpSpPr>
        <p:grpSpPr>
          <a:xfrm>
            <a:off x="509733" y="2263027"/>
            <a:ext cx="614639" cy="650616"/>
            <a:chOff x="2635450" y="4321225"/>
            <a:chExt cx="368400" cy="466425"/>
          </a:xfrm>
        </p:grpSpPr>
        <p:sp>
          <p:nvSpPr>
            <p:cNvPr id="245" name="Google Shape;245;p34"/>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4"/>
          <p:cNvGrpSpPr/>
          <p:nvPr/>
        </p:nvGrpSpPr>
        <p:grpSpPr>
          <a:xfrm>
            <a:off x="6637058" y="2255700"/>
            <a:ext cx="414536" cy="632085"/>
            <a:chOff x="1988225" y="4286525"/>
            <a:chExt cx="305075" cy="493200"/>
          </a:xfrm>
        </p:grpSpPr>
        <p:sp>
          <p:nvSpPr>
            <p:cNvPr id="252" name="Google Shape;252;p34"/>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4"/>
          <p:cNvSpPr/>
          <p:nvPr/>
        </p:nvSpPr>
        <p:spPr>
          <a:xfrm>
            <a:off x="6537026" y="2000316"/>
            <a:ext cx="614599" cy="1176031"/>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34"/>
          <p:cNvGrpSpPr/>
          <p:nvPr/>
        </p:nvGrpSpPr>
        <p:grpSpPr>
          <a:xfrm>
            <a:off x="2237619" y="2263031"/>
            <a:ext cx="614611" cy="650616"/>
            <a:chOff x="5916675" y="927975"/>
            <a:chExt cx="516350" cy="502950"/>
          </a:xfrm>
        </p:grpSpPr>
        <p:sp>
          <p:nvSpPr>
            <p:cNvPr id="261" name="Google Shape;261;p34"/>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34"/>
          <p:cNvGrpSpPr/>
          <p:nvPr/>
        </p:nvGrpSpPr>
        <p:grpSpPr>
          <a:xfrm>
            <a:off x="2443380" y="1049034"/>
            <a:ext cx="203098" cy="650587"/>
            <a:chOff x="732125" y="2958550"/>
            <a:chExt cx="130325" cy="474950"/>
          </a:xfrm>
        </p:grpSpPr>
        <p:sp>
          <p:nvSpPr>
            <p:cNvPr id="264" name="Google Shape;264;p34"/>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34"/>
          <p:cNvGrpSpPr/>
          <p:nvPr/>
        </p:nvGrpSpPr>
        <p:grpSpPr>
          <a:xfrm>
            <a:off x="5407133" y="534220"/>
            <a:ext cx="614658" cy="650615"/>
            <a:chOff x="3951850" y="2985350"/>
            <a:chExt cx="407950" cy="416500"/>
          </a:xfrm>
        </p:grpSpPr>
        <p:sp>
          <p:nvSpPr>
            <p:cNvPr id="273" name="Google Shape;273;p3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4"/>
          <p:cNvSpPr/>
          <p:nvPr/>
        </p:nvSpPr>
        <p:spPr>
          <a:xfrm>
            <a:off x="2237614" y="3477053"/>
            <a:ext cx="614630" cy="650602"/>
          </a:xfrm>
          <a:custGeom>
            <a:rect b="b" l="l" r="r" t="t"/>
            <a:pathLst>
              <a:path extrusionOk="0" h="5947" w="5929">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3"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71" y="299"/>
                </a:lnTo>
                <a:lnTo>
                  <a:pt x="2722" y="187"/>
                </a:lnTo>
                <a:lnTo>
                  <a:pt x="2573" y="112"/>
                </a:lnTo>
                <a:lnTo>
                  <a:pt x="2405" y="38"/>
                </a:lnTo>
                <a:lnTo>
                  <a:pt x="2219" y="0"/>
                </a:lnTo>
                <a:close/>
                <a:moveTo>
                  <a:pt x="1119" y="4269"/>
                </a:moveTo>
                <a:lnTo>
                  <a:pt x="1063" y="4288"/>
                </a:lnTo>
                <a:lnTo>
                  <a:pt x="1026" y="4306"/>
                </a:lnTo>
                <a:lnTo>
                  <a:pt x="1026" y="4344"/>
                </a:lnTo>
                <a:lnTo>
                  <a:pt x="951" y="4511"/>
                </a:lnTo>
                <a:lnTo>
                  <a:pt x="877" y="4660"/>
                </a:lnTo>
                <a:lnTo>
                  <a:pt x="728" y="4903"/>
                </a:lnTo>
                <a:lnTo>
                  <a:pt x="672" y="5015"/>
                </a:lnTo>
                <a:lnTo>
                  <a:pt x="616" y="5126"/>
                </a:lnTo>
                <a:lnTo>
                  <a:pt x="560" y="5238"/>
                </a:lnTo>
                <a:lnTo>
                  <a:pt x="560" y="5350"/>
                </a:lnTo>
                <a:lnTo>
                  <a:pt x="560" y="5481"/>
                </a:lnTo>
                <a:lnTo>
                  <a:pt x="597" y="5592"/>
                </a:lnTo>
                <a:lnTo>
                  <a:pt x="653" y="5686"/>
                </a:lnTo>
                <a:lnTo>
                  <a:pt x="709" y="5760"/>
                </a:lnTo>
                <a:lnTo>
                  <a:pt x="802" y="5835"/>
                </a:lnTo>
                <a:lnTo>
                  <a:pt x="895" y="5891"/>
                </a:lnTo>
                <a:lnTo>
                  <a:pt x="1007" y="5928"/>
                </a:lnTo>
                <a:lnTo>
                  <a:pt x="1119" y="5947"/>
                </a:lnTo>
                <a:lnTo>
                  <a:pt x="1231" y="5928"/>
                </a:lnTo>
                <a:lnTo>
                  <a:pt x="1324" y="5891"/>
                </a:lnTo>
                <a:lnTo>
                  <a:pt x="1417" y="5835"/>
                </a:lnTo>
                <a:lnTo>
                  <a:pt x="1510" y="5760"/>
                </a:lnTo>
                <a:lnTo>
                  <a:pt x="1566" y="5686"/>
                </a:lnTo>
                <a:lnTo>
                  <a:pt x="1622" y="5592"/>
                </a:lnTo>
                <a:lnTo>
                  <a:pt x="1660" y="5481"/>
                </a:lnTo>
                <a:lnTo>
                  <a:pt x="1660" y="5350"/>
                </a:lnTo>
                <a:lnTo>
                  <a:pt x="1660" y="5238"/>
                </a:lnTo>
                <a:lnTo>
                  <a:pt x="1622" y="5126"/>
                </a:lnTo>
                <a:lnTo>
                  <a:pt x="1566" y="5015"/>
                </a:lnTo>
                <a:lnTo>
                  <a:pt x="1492" y="4903"/>
                </a:lnTo>
                <a:lnTo>
                  <a:pt x="1343" y="4660"/>
                </a:lnTo>
                <a:lnTo>
                  <a:pt x="1268" y="4511"/>
                </a:lnTo>
                <a:lnTo>
                  <a:pt x="1212" y="4344"/>
                </a:lnTo>
                <a:lnTo>
                  <a:pt x="1194" y="4306"/>
                </a:lnTo>
                <a:lnTo>
                  <a:pt x="1175" y="4288"/>
                </a:lnTo>
                <a:lnTo>
                  <a:pt x="1119" y="4269"/>
                </a:lnTo>
                <a:close/>
                <a:moveTo>
                  <a:pt x="2964" y="4269"/>
                </a:moveTo>
                <a:lnTo>
                  <a:pt x="2908" y="4288"/>
                </a:lnTo>
                <a:lnTo>
                  <a:pt x="2890" y="4306"/>
                </a:lnTo>
                <a:lnTo>
                  <a:pt x="2871" y="4344"/>
                </a:lnTo>
                <a:lnTo>
                  <a:pt x="2815" y="4511"/>
                </a:lnTo>
                <a:lnTo>
                  <a:pt x="2741" y="4660"/>
                </a:lnTo>
                <a:lnTo>
                  <a:pt x="2592" y="4903"/>
                </a:lnTo>
                <a:lnTo>
                  <a:pt x="2517" y="5015"/>
                </a:lnTo>
                <a:lnTo>
                  <a:pt x="2461" y="5126"/>
                </a:lnTo>
                <a:lnTo>
                  <a:pt x="2424" y="5238"/>
                </a:lnTo>
                <a:lnTo>
                  <a:pt x="2405" y="5350"/>
                </a:lnTo>
                <a:lnTo>
                  <a:pt x="2424" y="5481"/>
                </a:lnTo>
                <a:lnTo>
                  <a:pt x="2461" y="5592"/>
                </a:lnTo>
                <a:lnTo>
                  <a:pt x="2498" y="5686"/>
                </a:lnTo>
                <a:lnTo>
                  <a:pt x="2573" y="5760"/>
                </a:lnTo>
                <a:lnTo>
                  <a:pt x="2647" y="5835"/>
                </a:lnTo>
                <a:lnTo>
                  <a:pt x="2759" y="5891"/>
                </a:lnTo>
                <a:lnTo>
                  <a:pt x="2852" y="5928"/>
                </a:lnTo>
                <a:lnTo>
                  <a:pt x="2964" y="5947"/>
                </a:lnTo>
                <a:lnTo>
                  <a:pt x="3076" y="5928"/>
                </a:lnTo>
                <a:lnTo>
                  <a:pt x="3188" y="5891"/>
                </a:lnTo>
                <a:lnTo>
                  <a:pt x="3281" y="5835"/>
                </a:lnTo>
                <a:lnTo>
                  <a:pt x="3356" y="5760"/>
                </a:lnTo>
                <a:lnTo>
                  <a:pt x="3430" y="5686"/>
                </a:lnTo>
                <a:lnTo>
                  <a:pt x="3486" y="5592"/>
                </a:lnTo>
                <a:lnTo>
                  <a:pt x="3505" y="5481"/>
                </a:lnTo>
                <a:lnTo>
                  <a:pt x="3524" y="5350"/>
                </a:lnTo>
                <a:lnTo>
                  <a:pt x="3505" y="5238"/>
                </a:lnTo>
                <a:lnTo>
                  <a:pt x="3468" y="5126"/>
                </a:lnTo>
                <a:lnTo>
                  <a:pt x="3412" y="5015"/>
                </a:lnTo>
                <a:lnTo>
                  <a:pt x="3356" y="4903"/>
                </a:lnTo>
                <a:lnTo>
                  <a:pt x="3188" y="4660"/>
                </a:lnTo>
                <a:lnTo>
                  <a:pt x="3132" y="4511"/>
                </a:lnTo>
                <a:lnTo>
                  <a:pt x="3058" y="4344"/>
                </a:lnTo>
                <a:lnTo>
                  <a:pt x="3039" y="4306"/>
                </a:lnTo>
                <a:lnTo>
                  <a:pt x="3020" y="4288"/>
                </a:lnTo>
                <a:lnTo>
                  <a:pt x="2964" y="4269"/>
                </a:lnTo>
                <a:close/>
                <a:moveTo>
                  <a:pt x="4828" y="4269"/>
                </a:moveTo>
                <a:lnTo>
                  <a:pt x="4772" y="4288"/>
                </a:lnTo>
                <a:lnTo>
                  <a:pt x="4754" y="4306"/>
                </a:lnTo>
                <a:lnTo>
                  <a:pt x="4735" y="4344"/>
                </a:lnTo>
                <a:lnTo>
                  <a:pt x="4661" y="4511"/>
                </a:lnTo>
                <a:lnTo>
                  <a:pt x="4605" y="4660"/>
                </a:lnTo>
                <a:lnTo>
                  <a:pt x="4437" y="4903"/>
                </a:lnTo>
                <a:lnTo>
                  <a:pt x="4381" y="5015"/>
                </a:lnTo>
                <a:lnTo>
                  <a:pt x="4325" y="5126"/>
                </a:lnTo>
                <a:lnTo>
                  <a:pt x="4288" y="5238"/>
                </a:lnTo>
                <a:lnTo>
                  <a:pt x="4269" y="5350"/>
                </a:lnTo>
                <a:lnTo>
                  <a:pt x="4269" y="5481"/>
                </a:lnTo>
                <a:lnTo>
                  <a:pt x="4306" y="5592"/>
                </a:lnTo>
                <a:lnTo>
                  <a:pt x="4362" y="5686"/>
                </a:lnTo>
                <a:lnTo>
                  <a:pt x="4437" y="5760"/>
                </a:lnTo>
                <a:lnTo>
                  <a:pt x="4511" y="5835"/>
                </a:lnTo>
                <a:lnTo>
                  <a:pt x="4605" y="5891"/>
                </a:lnTo>
                <a:lnTo>
                  <a:pt x="4716" y="5928"/>
                </a:lnTo>
                <a:lnTo>
                  <a:pt x="4828" y="5947"/>
                </a:lnTo>
                <a:lnTo>
                  <a:pt x="4940" y="5928"/>
                </a:lnTo>
                <a:lnTo>
                  <a:pt x="5033" y="5891"/>
                </a:lnTo>
                <a:lnTo>
                  <a:pt x="5127" y="5835"/>
                </a:lnTo>
                <a:lnTo>
                  <a:pt x="5220" y="5760"/>
                </a:lnTo>
                <a:lnTo>
                  <a:pt x="5294" y="5686"/>
                </a:lnTo>
                <a:lnTo>
                  <a:pt x="5332" y="5592"/>
                </a:lnTo>
                <a:lnTo>
                  <a:pt x="5369" y="5481"/>
                </a:lnTo>
                <a:lnTo>
                  <a:pt x="5388" y="5350"/>
                </a:lnTo>
                <a:lnTo>
                  <a:pt x="5369" y="5238"/>
                </a:lnTo>
                <a:lnTo>
                  <a:pt x="5332" y="5126"/>
                </a:lnTo>
                <a:lnTo>
                  <a:pt x="5276" y="5015"/>
                </a:lnTo>
                <a:lnTo>
                  <a:pt x="5201" y="4903"/>
                </a:lnTo>
                <a:lnTo>
                  <a:pt x="5052" y="4660"/>
                </a:lnTo>
                <a:lnTo>
                  <a:pt x="4977" y="4511"/>
                </a:lnTo>
                <a:lnTo>
                  <a:pt x="4922" y="4344"/>
                </a:lnTo>
                <a:lnTo>
                  <a:pt x="4903" y="4306"/>
                </a:lnTo>
                <a:lnTo>
                  <a:pt x="4884" y="4288"/>
                </a:lnTo>
                <a:lnTo>
                  <a:pt x="4828" y="4269"/>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4"/>
          <p:cNvPicPr preferRelativeResize="0"/>
          <p:nvPr/>
        </p:nvPicPr>
        <p:blipFill>
          <a:blip r:embed="rId3">
            <a:alphaModFix/>
          </a:blip>
          <a:stretch>
            <a:fillRect/>
          </a:stretch>
        </p:blipFill>
        <p:spPr>
          <a:xfrm>
            <a:off x="4165625" y="2381063"/>
            <a:ext cx="414550" cy="414550"/>
          </a:xfrm>
          <a:prstGeom prst="rect">
            <a:avLst/>
          </a:prstGeom>
          <a:noFill/>
          <a:ln>
            <a:noFill/>
          </a:ln>
        </p:spPr>
      </p:pic>
      <p:sp>
        <p:nvSpPr>
          <p:cNvPr id="279" name="Google Shape;279;p34"/>
          <p:cNvSpPr/>
          <p:nvPr/>
        </p:nvSpPr>
        <p:spPr>
          <a:xfrm rot="-1951917">
            <a:off x="1154112" y="1769866"/>
            <a:ext cx="1280288" cy="16161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rot="3202">
            <a:off x="1232652" y="2507625"/>
            <a:ext cx="966300" cy="161700"/>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rot="2202116">
            <a:off x="1173430" y="3221780"/>
            <a:ext cx="1084745" cy="161641"/>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rot="4346">
            <a:off x="2982025" y="2507500"/>
            <a:ext cx="711901" cy="161700"/>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rot="2202322">
            <a:off x="2941254" y="1714205"/>
            <a:ext cx="898444" cy="161641"/>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rot="-1952148">
            <a:off x="2945466" y="3444940"/>
            <a:ext cx="1020217" cy="16161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rot="4224">
            <a:off x="5202640" y="2507800"/>
            <a:ext cx="1220701" cy="161700"/>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rot="-2696060">
            <a:off x="4842955" y="1389953"/>
            <a:ext cx="740341" cy="16164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rot="8103979">
            <a:off x="4952136" y="1500452"/>
            <a:ext cx="733129" cy="16164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rot="-8096196">
            <a:off x="5814660" y="1500452"/>
            <a:ext cx="958625" cy="16164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rot="2703821">
            <a:off x="5982460" y="1389956"/>
            <a:ext cx="954383" cy="161645"/>
          </a:xfrm>
          <a:prstGeom prst="rightArrow">
            <a:avLst>
              <a:gd fmla="val 25514" name="adj1"/>
              <a:gd fmla="val 64322"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5"/>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UX Features</a:t>
            </a:r>
            <a:endParaRPr sz="3000">
              <a:solidFill>
                <a:srgbClr val="9FEC23"/>
              </a:solidFill>
              <a:latin typeface="News Cycle"/>
              <a:ea typeface="News Cycle"/>
              <a:cs typeface="News Cycle"/>
              <a:sym typeface="News Cycle"/>
            </a:endParaRPr>
          </a:p>
        </p:txBody>
      </p:sp>
      <p:sp>
        <p:nvSpPr>
          <p:cNvPr id="296" name="Google Shape;296;p35"/>
          <p:cNvSpPr txBox="1"/>
          <p:nvPr/>
        </p:nvSpPr>
        <p:spPr>
          <a:xfrm>
            <a:off x="619975" y="1522050"/>
            <a:ext cx="2524800" cy="31230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User Account</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User Interface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Real Time Data</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Plant Catalog</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
        <p:nvSpPr>
          <p:cNvPr id="297" name="Google Shape;297;p35"/>
          <p:cNvSpPr txBox="1"/>
          <p:nvPr/>
        </p:nvSpPr>
        <p:spPr>
          <a:xfrm>
            <a:off x="3309600" y="1522050"/>
            <a:ext cx="2769900" cy="31230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Notifications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Data Analytics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Advising</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Plant Ident.</a:t>
            </a:r>
            <a:endParaRPr sz="2400">
              <a:solidFill>
                <a:schemeClr val="lt1"/>
              </a:solidFill>
              <a:latin typeface="News Cycle"/>
              <a:ea typeface="News Cycle"/>
              <a:cs typeface="News Cycle"/>
              <a:sym typeface="News Cycl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6"/>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User Account</a:t>
            </a:r>
            <a:endParaRPr sz="3000">
              <a:solidFill>
                <a:srgbClr val="9FEC23"/>
              </a:solidFill>
              <a:latin typeface="News Cycle"/>
              <a:ea typeface="News Cycle"/>
              <a:cs typeface="News Cycle"/>
              <a:sym typeface="News Cycle"/>
            </a:endParaRPr>
          </a:p>
        </p:txBody>
      </p:sp>
      <p:sp>
        <p:nvSpPr>
          <p:cNvPr id="304" name="Google Shape;304;p36"/>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r>
              <a:rPr lang="en" sz="2400">
                <a:solidFill>
                  <a:srgbClr val="FFFFFF"/>
                </a:solidFill>
                <a:latin typeface="News Cycle"/>
                <a:ea typeface="News Cycle"/>
                <a:cs typeface="News Cycle"/>
                <a:sym typeface="News Cycle"/>
              </a:rPr>
              <a:t>:</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Login and Signup</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Cloud stored accounts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Individual user plants stored</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Pairing Protocol</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310" name="Google Shape;310;p37"/>
          <p:cNvGrpSpPr/>
          <p:nvPr/>
        </p:nvGrpSpPr>
        <p:grpSpPr>
          <a:xfrm>
            <a:off x="263725" y="373572"/>
            <a:ext cx="2119546" cy="4396359"/>
            <a:chOff x="2547150" y="238125"/>
            <a:chExt cx="2525675" cy="5238750"/>
          </a:xfrm>
        </p:grpSpPr>
        <p:sp>
          <p:nvSpPr>
            <p:cNvPr id="311" name="Google Shape;311;p3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 name="Google Shape;315;p37"/>
          <p:cNvPicPr preferRelativeResize="0"/>
          <p:nvPr/>
        </p:nvPicPr>
        <p:blipFill>
          <a:blip r:embed="rId3">
            <a:alphaModFix/>
          </a:blip>
          <a:stretch>
            <a:fillRect/>
          </a:stretch>
        </p:blipFill>
        <p:spPr>
          <a:xfrm>
            <a:off x="319850" y="789950"/>
            <a:ext cx="2007300" cy="3563581"/>
          </a:xfrm>
          <a:prstGeom prst="rect">
            <a:avLst/>
          </a:prstGeom>
          <a:noFill/>
          <a:ln>
            <a:noFill/>
          </a:ln>
        </p:spPr>
      </p:pic>
      <p:grpSp>
        <p:nvGrpSpPr>
          <p:cNvPr id="316" name="Google Shape;316;p37"/>
          <p:cNvGrpSpPr/>
          <p:nvPr/>
        </p:nvGrpSpPr>
        <p:grpSpPr>
          <a:xfrm>
            <a:off x="2593825" y="373572"/>
            <a:ext cx="2119546" cy="4396359"/>
            <a:chOff x="2547150" y="238125"/>
            <a:chExt cx="2525675" cy="5238750"/>
          </a:xfrm>
        </p:grpSpPr>
        <p:sp>
          <p:nvSpPr>
            <p:cNvPr id="317" name="Google Shape;317;p3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7"/>
          <p:cNvGrpSpPr/>
          <p:nvPr/>
        </p:nvGrpSpPr>
        <p:grpSpPr>
          <a:xfrm>
            <a:off x="4923925" y="373572"/>
            <a:ext cx="2119546" cy="4396359"/>
            <a:chOff x="2547150" y="238125"/>
            <a:chExt cx="2525675" cy="5238750"/>
          </a:xfrm>
        </p:grpSpPr>
        <p:sp>
          <p:nvSpPr>
            <p:cNvPr id="322" name="Google Shape;322;p3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6" name="Google Shape;326;p37"/>
          <p:cNvPicPr preferRelativeResize="0"/>
          <p:nvPr/>
        </p:nvPicPr>
        <p:blipFill>
          <a:blip r:embed="rId4">
            <a:alphaModFix/>
          </a:blip>
          <a:stretch>
            <a:fillRect/>
          </a:stretch>
        </p:blipFill>
        <p:spPr>
          <a:xfrm>
            <a:off x="2647750" y="791850"/>
            <a:ext cx="2011681" cy="3559798"/>
          </a:xfrm>
          <a:prstGeom prst="rect">
            <a:avLst/>
          </a:prstGeom>
          <a:noFill/>
          <a:ln>
            <a:noFill/>
          </a:ln>
        </p:spPr>
      </p:pic>
      <p:pic>
        <p:nvPicPr>
          <p:cNvPr id="327" name="Google Shape;327;p37"/>
          <p:cNvPicPr preferRelativeResize="0"/>
          <p:nvPr/>
        </p:nvPicPr>
        <p:blipFill>
          <a:blip r:embed="rId5">
            <a:alphaModFix/>
          </a:blip>
          <a:stretch>
            <a:fillRect/>
          </a:stretch>
        </p:blipFill>
        <p:spPr>
          <a:xfrm>
            <a:off x="4980038" y="776325"/>
            <a:ext cx="2011680" cy="3590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8"/>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User Interface</a:t>
            </a:r>
            <a:endParaRPr sz="3000">
              <a:solidFill>
                <a:srgbClr val="9FEC23"/>
              </a:solidFill>
              <a:latin typeface="News Cycle"/>
              <a:ea typeface="News Cycle"/>
              <a:cs typeface="News Cycle"/>
              <a:sym typeface="News Cycle"/>
            </a:endParaRPr>
          </a:p>
        </p:txBody>
      </p:sp>
      <p:sp>
        <p:nvSpPr>
          <p:cNvPr id="334" name="Google Shape;334;p38"/>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Minimalistic design</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chemeClr val="lt1"/>
                </a:solidFill>
                <a:latin typeface="News Cycle"/>
                <a:ea typeface="News Cycle"/>
                <a:cs typeface="News Cycle"/>
                <a:sym typeface="News Cycle"/>
              </a:rPr>
              <a:t>Color palette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chemeClr val="lt1"/>
                </a:solidFill>
                <a:latin typeface="News Cycle"/>
                <a:ea typeface="News Cycle"/>
                <a:cs typeface="News Cycle"/>
                <a:sym typeface="News Cycle"/>
              </a:rPr>
              <a:t>Text style</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340" name="Google Shape;340;p39"/>
          <p:cNvGrpSpPr/>
          <p:nvPr/>
        </p:nvGrpSpPr>
        <p:grpSpPr>
          <a:xfrm>
            <a:off x="769027" y="373572"/>
            <a:ext cx="2119546" cy="4396359"/>
            <a:chOff x="2547150" y="238125"/>
            <a:chExt cx="2525675" cy="5238750"/>
          </a:xfrm>
        </p:grpSpPr>
        <p:sp>
          <p:nvSpPr>
            <p:cNvPr id="341" name="Google Shape;341;p39"/>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39"/>
          <p:cNvGrpSpPr/>
          <p:nvPr/>
        </p:nvGrpSpPr>
        <p:grpSpPr>
          <a:xfrm>
            <a:off x="3512227" y="373560"/>
            <a:ext cx="2119546" cy="4396359"/>
            <a:chOff x="2547150" y="238125"/>
            <a:chExt cx="2525675" cy="5238750"/>
          </a:xfrm>
        </p:grpSpPr>
        <p:sp>
          <p:nvSpPr>
            <p:cNvPr id="346" name="Google Shape;346;p39"/>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0" name="Google Shape;350;p39"/>
          <p:cNvPicPr preferRelativeResize="0"/>
          <p:nvPr/>
        </p:nvPicPr>
        <p:blipFill>
          <a:blip r:embed="rId3">
            <a:alphaModFix/>
          </a:blip>
          <a:stretch>
            <a:fillRect/>
          </a:stretch>
        </p:blipFill>
        <p:spPr>
          <a:xfrm>
            <a:off x="822966" y="781338"/>
            <a:ext cx="2011680" cy="3580790"/>
          </a:xfrm>
          <a:prstGeom prst="rect">
            <a:avLst/>
          </a:prstGeom>
          <a:noFill/>
          <a:ln>
            <a:noFill/>
          </a:ln>
        </p:spPr>
      </p:pic>
      <p:pic>
        <p:nvPicPr>
          <p:cNvPr id="351" name="Google Shape;351;p39"/>
          <p:cNvPicPr preferRelativeResize="0"/>
          <p:nvPr/>
        </p:nvPicPr>
        <p:blipFill>
          <a:blip r:embed="rId4">
            <a:alphaModFix/>
          </a:blip>
          <a:stretch>
            <a:fillRect/>
          </a:stretch>
        </p:blipFill>
        <p:spPr>
          <a:xfrm>
            <a:off x="3566162" y="776336"/>
            <a:ext cx="2011680" cy="3590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0"/>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Real Time Data</a:t>
            </a:r>
            <a:endParaRPr sz="3000">
              <a:solidFill>
                <a:srgbClr val="9FEC23"/>
              </a:solidFill>
              <a:latin typeface="News Cycle"/>
              <a:ea typeface="News Cycle"/>
              <a:cs typeface="News Cycle"/>
              <a:sym typeface="News Cycle"/>
            </a:endParaRPr>
          </a:p>
        </p:txBody>
      </p:sp>
      <p:sp>
        <p:nvSpPr>
          <p:cNvPr id="358" name="Google Shape;358;p40"/>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Data updated live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chemeClr val="lt1"/>
                </a:solidFill>
                <a:latin typeface="News Cycle"/>
                <a:ea typeface="News Cycle"/>
                <a:cs typeface="News Cycle"/>
                <a:sym typeface="News Cycle"/>
              </a:rPr>
              <a:t>Experimental modifications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Read on any device </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Scalable product</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364" name="Google Shape;364;p41"/>
          <p:cNvGrpSpPr/>
          <p:nvPr/>
        </p:nvGrpSpPr>
        <p:grpSpPr>
          <a:xfrm>
            <a:off x="2597827" y="373572"/>
            <a:ext cx="2119546" cy="4396359"/>
            <a:chOff x="2547150" y="238125"/>
            <a:chExt cx="2525675" cy="5238750"/>
          </a:xfrm>
        </p:grpSpPr>
        <p:sp>
          <p:nvSpPr>
            <p:cNvPr id="365" name="Google Shape;365;p4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41"/>
          <p:cNvPicPr preferRelativeResize="0"/>
          <p:nvPr/>
        </p:nvPicPr>
        <p:blipFill>
          <a:blip r:embed="rId3">
            <a:alphaModFix/>
          </a:blip>
          <a:stretch>
            <a:fillRect/>
          </a:stretch>
        </p:blipFill>
        <p:spPr>
          <a:xfrm>
            <a:off x="2651764" y="781350"/>
            <a:ext cx="2011680" cy="35807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42"/>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Plant Catalog</a:t>
            </a:r>
            <a:endParaRPr sz="3000">
              <a:solidFill>
                <a:srgbClr val="9FEC23"/>
              </a:solidFill>
              <a:latin typeface="News Cycle"/>
              <a:ea typeface="News Cycle"/>
              <a:cs typeface="News Cycle"/>
              <a:sym typeface="News Cycle"/>
            </a:endParaRPr>
          </a:p>
        </p:txBody>
      </p:sp>
      <p:sp>
        <p:nvSpPr>
          <p:cNvPr id="376" name="Google Shape;376;p42"/>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“Wikipedia” of plants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Fueled by the users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Editable</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382" name="Google Shape;382;p43"/>
          <p:cNvGrpSpPr/>
          <p:nvPr/>
        </p:nvGrpSpPr>
        <p:grpSpPr>
          <a:xfrm>
            <a:off x="263725" y="373572"/>
            <a:ext cx="2119546" cy="4396359"/>
            <a:chOff x="2547150" y="238125"/>
            <a:chExt cx="2525675" cy="5238750"/>
          </a:xfrm>
        </p:grpSpPr>
        <p:sp>
          <p:nvSpPr>
            <p:cNvPr id="383" name="Google Shape;383;p4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43"/>
          <p:cNvGrpSpPr/>
          <p:nvPr/>
        </p:nvGrpSpPr>
        <p:grpSpPr>
          <a:xfrm>
            <a:off x="2593825" y="373572"/>
            <a:ext cx="2119546" cy="4396359"/>
            <a:chOff x="2547150" y="238125"/>
            <a:chExt cx="2525675" cy="5238750"/>
          </a:xfrm>
        </p:grpSpPr>
        <p:sp>
          <p:nvSpPr>
            <p:cNvPr id="388" name="Google Shape;388;p4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3"/>
          <p:cNvGrpSpPr/>
          <p:nvPr/>
        </p:nvGrpSpPr>
        <p:grpSpPr>
          <a:xfrm>
            <a:off x="4923925" y="373572"/>
            <a:ext cx="2119546" cy="4396359"/>
            <a:chOff x="2547150" y="238125"/>
            <a:chExt cx="2525675" cy="5238750"/>
          </a:xfrm>
        </p:grpSpPr>
        <p:sp>
          <p:nvSpPr>
            <p:cNvPr id="393" name="Google Shape;393;p4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43"/>
          <p:cNvPicPr preferRelativeResize="0"/>
          <p:nvPr/>
        </p:nvPicPr>
        <p:blipFill>
          <a:blip r:embed="rId3">
            <a:alphaModFix/>
          </a:blip>
          <a:stretch>
            <a:fillRect/>
          </a:stretch>
        </p:blipFill>
        <p:spPr>
          <a:xfrm>
            <a:off x="317668" y="771300"/>
            <a:ext cx="2011680" cy="3600907"/>
          </a:xfrm>
          <a:prstGeom prst="rect">
            <a:avLst/>
          </a:prstGeom>
          <a:noFill/>
          <a:ln>
            <a:noFill/>
          </a:ln>
        </p:spPr>
      </p:pic>
      <p:pic>
        <p:nvPicPr>
          <p:cNvPr id="398" name="Google Shape;398;p43"/>
          <p:cNvPicPr preferRelativeResize="0"/>
          <p:nvPr/>
        </p:nvPicPr>
        <p:blipFill>
          <a:blip r:embed="rId4">
            <a:alphaModFix/>
          </a:blip>
          <a:stretch>
            <a:fillRect/>
          </a:stretch>
        </p:blipFill>
        <p:spPr>
          <a:xfrm>
            <a:off x="2647762" y="771292"/>
            <a:ext cx="2011680" cy="3600907"/>
          </a:xfrm>
          <a:prstGeom prst="rect">
            <a:avLst/>
          </a:prstGeom>
          <a:noFill/>
          <a:ln>
            <a:noFill/>
          </a:ln>
        </p:spPr>
      </p:pic>
      <p:pic>
        <p:nvPicPr>
          <p:cNvPr id="399" name="Google Shape;399;p43"/>
          <p:cNvPicPr preferRelativeResize="0"/>
          <p:nvPr/>
        </p:nvPicPr>
        <p:blipFill>
          <a:blip r:embed="rId5">
            <a:alphaModFix/>
          </a:blip>
          <a:stretch>
            <a:fillRect/>
          </a:stretch>
        </p:blipFill>
        <p:spPr>
          <a:xfrm>
            <a:off x="4977838" y="771302"/>
            <a:ext cx="2011680" cy="36009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7"/>
          <p:cNvSpPr txBox="1"/>
          <p:nvPr>
            <p:ph idx="1" type="body"/>
          </p:nvPr>
        </p:nvSpPr>
        <p:spPr>
          <a:xfrm>
            <a:off x="3141624" y="683725"/>
            <a:ext cx="2860800" cy="3776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solidFill>
                  <a:schemeClr val="accent1"/>
                </a:solidFill>
              </a:rPr>
              <a:t>“</a:t>
            </a:r>
            <a:r>
              <a:rPr lang="en"/>
              <a:t>Emotional relationship. They help cope with hardships, and allow us to grow in physical and human relationships.</a:t>
            </a:r>
            <a:r>
              <a:rPr lang="en">
                <a:solidFill>
                  <a:schemeClr val="accent1"/>
                </a:solidFill>
              </a:rPr>
              <a:t>”</a:t>
            </a:r>
            <a:endParaRPr>
              <a:solidFill>
                <a:schemeClr val="accent1"/>
              </a:solidFill>
            </a:endParaRPr>
          </a:p>
        </p:txBody>
      </p:sp>
      <p:sp>
        <p:nvSpPr>
          <p:cNvPr id="96" name="Google Shape;96;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44"/>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Notifications</a:t>
            </a:r>
            <a:endParaRPr sz="3000">
              <a:solidFill>
                <a:srgbClr val="9FEC23"/>
              </a:solidFill>
              <a:latin typeface="News Cycle"/>
              <a:ea typeface="News Cycle"/>
              <a:cs typeface="News Cycle"/>
              <a:sym typeface="News Cycle"/>
            </a:endParaRPr>
          </a:p>
        </p:txBody>
      </p:sp>
      <p:sp>
        <p:nvSpPr>
          <p:cNvPr id="406" name="Google Shape;406;p44"/>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Temperature </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Moisture</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Light </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rgbClr val="FFFFFF"/>
                </a:solidFill>
                <a:latin typeface="News Cycle"/>
                <a:ea typeface="News Cycle"/>
                <a:cs typeface="News Cycle"/>
                <a:sym typeface="News Cycle"/>
              </a:rPr>
              <a:t>According to recommendations</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12" name="Google Shape;412;p45"/>
          <p:cNvGrpSpPr/>
          <p:nvPr/>
        </p:nvGrpSpPr>
        <p:grpSpPr>
          <a:xfrm>
            <a:off x="2597827" y="373572"/>
            <a:ext cx="2119546" cy="4396359"/>
            <a:chOff x="2547150" y="238125"/>
            <a:chExt cx="2525675" cy="5238750"/>
          </a:xfrm>
        </p:grpSpPr>
        <p:sp>
          <p:nvSpPr>
            <p:cNvPr id="413" name="Google Shape;413;p45"/>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45"/>
          <p:cNvPicPr preferRelativeResize="0"/>
          <p:nvPr/>
        </p:nvPicPr>
        <p:blipFill>
          <a:blip r:embed="rId3">
            <a:alphaModFix/>
          </a:blip>
          <a:stretch>
            <a:fillRect/>
          </a:stretch>
        </p:blipFill>
        <p:spPr>
          <a:xfrm>
            <a:off x="2651762" y="774600"/>
            <a:ext cx="2011680" cy="3694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46"/>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Data Analytics</a:t>
            </a:r>
            <a:endParaRPr sz="3000">
              <a:solidFill>
                <a:srgbClr val="9FEC23"/>
              </a:solidFill>
              <a:latin typeface="News Cycle"/>
              <a:ea typeface="News Cycle"/>
              <a:cs typeface="News Cycle"/>
              <a:sym typeface="News Cycle"/>
            </a:endParaRPr>
          </a:p>
        </p:txBody>
      </p:sp>
      <p:sp>
        <p:nvSpPr>
          <p:cNvPr id="424" name="Google Shape;424;p46"/>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Data logging</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Data plotting</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30" name="Google Shape;430;p47"/>
          <p:cNvGrpSpPr/>
          <p:nvPr/>
        </p:nvGrpSpPr>
        <p:grpSpPr>
          <a:xfrm>
            <a:off x="263725" y="373572"/>
            <a:ext cx="2119546" cy="4396359"/>
            <a:chOff x="2547150" y="238125"/>
            <a:chExt cx="2525675" cy="5238750"/>
          </a:xfrm>
        </p:grpSpPr>
        <p:sp>
          <p:nvSpPr>
            <p:cNvPr id="431" name="Google Shape;431;p4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47"/>
          <p:cNvGrpSpPr/>
          <p:nvPr/>
        </p:nvGrpSpPr>
        <p:grpSpPr>
          <a:xfrm>
            <a:off x="2593825" y="373572"/>
            <a:ext cx="2119546" cy="4396359"/>
            <a:chOff x="2547150" y="238125"/>
            <a:chExt cx="2525675" cy="5238750"/>
          </a:xfrm>
        </p:grpSpPr>
        <p:sp>
          <p:nvSpPr>
            <p:cNvPr id="436" name="Google Shape;436;p4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7"/>
          <p:cNvGrpSpPr/>
          <p:nvPr/>
        </p:nvGrpSpPr>
        <p:grpSpPr>
          <a:xfrm>
            <a:off x="4923925" y="373572"/>
            <a:ext cx="2119546" cy="4396359"/>
            <a:chOff x="2547150" y="238125"/>
            <a:chExt cx="2525675" cy="5238750"/>
          </a:xfrm>
        </p:grpSpPr>
        <p:sp>
          <p:nvSpPr>
            <p:cNvPr id="441" name="Google Shape;441;p4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 name="Google Shape;445;p47"/>
          <p:cNvPicPr preferRelativeResize="0"/>
          <p:nvPr/>
        </p:nvPicPr>
        <p:blipFill>
          <a:blip r:embed="rId3">
            <a:alphaModFix/>
          </a:blip>
          <a:stretch>
            <a:fillRect/>
          </a:stretch>
        </p:blipFill>
        <p:spPr>
          <a:xfrm>
            <a:off x="2647775" y="771300"/>
            <a:ext cx="2011676" cy="3591211"/>
          </a:xfrm>
          <a:prstGeom prst="rect">
            <a:avLst/>
          </a:prstGeom>
          <a:noFill/>
          <a:ln>
            <a:noFill/>
          </a:ln>
        </p:spPr>
      </p:pic>
      <p:pic>
        <p:nvPicPr>
          <p:cNvPr id="446" name="Google Shape;446;p47"/>
          <p:cNvPicPr preferRelativeResize="0"/>
          <p:nvPr/>
        </p:nvPicPr>
        <p:blipFill>
          <a:blip r:embed="rId4">
            <a:alphaModFix/>
          </a:blip>
          <a:stretch>
            <a:fillRect/>
          </a:stretch>
        </p:blipFill>
        <p:spPr>
          <a:xfrm>
            <a:off x="4977850" y="768350"/>
            <a:ext cx="2011675" cy="3597091"/>
          </a:xfrm>
          <a:prstGeom prst="rect">
            <a:avLst/>
          </a:prstGeom>
          <a:noFill/>
          <a:ln>
            <a:noFill/>
          </a:ln>
        </p:spPr>
      </p:pic>
      <p:pic>
        <p:nvPicPr>
          <p:cNvPr id="447" name="Google Shape;447;p47"/>
          <p:cNvPicPr preferRelativeResize="0"/>
          <p:nvPr/>
        </p:nvPicPr>
        <p:blipFill>
          <a:blip r:embed="rId5">
            <a:alphaModFix/>
          </a:blip>
          <a:stretch>
            <a:fillRect/>
          </a:stretch>
        </p:blipFill>
        <p:spPr>
          <a:xfrm>
            <a:off x="317658" y="766263"/>
            <a:ext cx="2011680" cy="36109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4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8"/>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Advising</a:t>
            </a:r>
            <a:endParaRPr sz="3000">
              <a:solidFill>
                <a:srgbClr val="9FEC23"/>
              </a:solidFill>
              <a:latin typeface="News Cycle"/>
              <a:ea typeface="News Cycle"/>
              <a:cs typeface="News Cycle"/>
              <a:sym typeface="News Cycle"/>
            </a:endParaRPr>
          </a:p>
        </p:txBody>
      </p:sp>
      <p:sp>
        <p:nvSpPr>
          <p:cNvPr id="454" name="Google Shape;454;p48"/>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Analysis of real-time data versus ideal data</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Text based directives based on analysis conclusion</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60" name="Google Shape;460;p49"/>
          <p:cNvGrpSpPr/>
          <p:nvPr/>
        </p:nvGrpSpPr>
        <p:grpSpPr>
          <a:xfrm>
            <a:off x="2597827" y="373572"/>
            <a:ext cx="2119546" cy="4396359"/>
            <a:chOff x="2547150" y="238125"/>
            <a:chExt cx="2525675" cy="5238750"/>
          </a:xfrm>
        </p:grpSpPr>
        <p:sp>
          <p:nvSpPr>
            <p:cNvPr id="461" name="Google Shape;461;p49"/>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9"/>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5" name="Google Shape;465;p49"/>
          <p:cNvPicPr preferRelativeResize="0"/>
          <p:nvPr/>
        </p:nvPicPr>
        <p:blipFill>
          <a:blip r:embed="rId3">
            <a:alphaModFix/>
          </a:blip>
          <a:stretch>
            <a:fillRect/>
          </a:stretch>
        </p:blipFill>
        <p:spPr>
          <a:xfrm>
            <a:off x="2651764" y="781350"/>
            <a:ext cx="2011680" cy="35807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5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50"/>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Plant Identification</a:t>
            </a:r>
            <a:endParaRPr sz="3000">
              <a:solidFill>
                <a:srgbClr val="9FEC23"/>
              </a:solidFill>
              <a:latin typeface="News Cycle"/>
              <a:ea typeface="News Cycle"/>
              <a:cs typeface="News Cycle"/>
              <a:sym typeface="News Cycle"/>
            </a:endParaRPr>
          </a:p>
        </p:txBody>
      </p:sp>
      <p:sp>
        <p:nvSpPr>
          <p:cNvPr id="472" name="Google Shape;472;p50"/>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Plant type recognitio</a:t>
            </a:r>
            <a:r>
              <a:rPr lang="en" sz="2400">
                <a:solidFill>
                  <a:schemeClr val="lt1"/>
                </a:solidFill>
                <a:latin typeface="News Cycle"/>
                <a:ea typeface="News Cycle"/>
                <a:cs typeface="News Cycle"/>
                <a:sym typeface="News Cycle"/>
              </a:rPr>
              <a:t>n</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Confidence Levels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Computational power control</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78" name="Google Shape;478;p51"/>
          <p:cNvGrpSpPr/>
          <p:nvPr/>
        </p:nvGrpSpPr>
        <p:grpSpPr>
          <a:xfrm>
            <a:off x="263725" y="373572"/>
            <a:ext cx="2119546" cy="4396359"/>
            <a:chOff x="2547150" y="238125"/>
            <a:chExt cx="2525675" cy="5238750"/>
          </a:xfrm>
        </p:grpSpPr>
        <p:sp>
          <p:nvSpPr>
            <p:cNvPr id="479" name="Google Shape;479;p5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51"/>
          <p:cNvGrpSpPr/>
          <p:nvPr/>
        </p:nvGrpSpPr>
        <p:grpSpPr>
          <a:xfrm>
            <a:off x="2593825" y="373572"/>
            <a:ext cx="2119546" cy="4396359"/>
            <a:chOff x="2547150" y="238125"/>
            <a:chExt cx="2525675" cy="5238750"/>
          </a:xfrm>
        </p:grpSpPr>
        <p:sp>
          <p:nvSpPr>
            <p:cNvPr id="484" name="Google Shape;484;p5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51"/>
          <p:cNvGrpSpPr/>
          <p:nvPr/>
        </p:nvGrpSpPr>
        <p:grpSpPr>
          <a:xfrm>
            <a:off x="4923925" y="373572"/>
            <a:ext cx="2119546" cy="4396359"/>
            <a:chOff x="2547150" y="238125"/>
            <a:chExt cx="2525675" cy="5238750"/>
          </a:xfrm>
        </p:grpSpPr>
        <p:sp>
          <p:nvSpPr>
            <p:cNvPr id="489" name="Google Shape;489;p5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51"/>
          <p:cNvPicPr preferRelativeResize="0"/>
          <p:nvPr/>
        </p:nvPicPr>
        <p:blipFill>
          <a:blip r:embed="rId3">
            <a:alphaModFix/>
          </a:blip>
          <a:stretch>
            <a:fillRect/>
          </a:stretch>
        </p:blipFill>
        <p:spPr>
          <a:xfrm>
            <a:off x="317662" y="771302"/>
            <a:ext cx="2011680" cy="3600908"/>
          </a:xfrm>
          <a:prstGeom prst="rect">
            <a:avLst/>
          </a:prstGeom>
          <a:noFill/>
          <a:ln>
            <a:noFill/>
          </a:ln>
        </p:spPr>
      </p:pic>
      <p:pic>
        <p:nvPicPr>
          <p:cNvPr id="494" name="Google Shape;494;p51"/>
          <p:cNvPicPr preferRelativeResize="0"/>
          <p:nvPr/>
        </p:nvPicPr>
        <p:blipFill>
          <a:blip r:embed="rId4">
            <a:alphaModFix/>
          </a:blip>
          <a:stretch>
            <a:fillRect/>
          </a:stretch>
        </p:blipFill>
        <p:spPr>
          <a:xfrm>
            <a:off x="2647750" y="772977"/>
            <a:ext cx="2011680" cy="3597553"/>
          </a:xfrm>
          <a:prstGeom prst="rect">
            <a:avLst/>
          </a:prstGeom>
          <a:noFill/>
          <a:ln>
            <a:noFill/>
          </a:ln>
        </p:spPr>
      </p:pic>
      <p:pic>
        <p:nvPicPr>
          <p:cNvPr id="495" name="Google Shape;495;p51"/>
          <p:cNvPicPr preferRelativeResize="0"/>
          <p:nvPr/>
        </p:nvPicPr>
        <p:blipFill>
          <a:blip r:embed="rId5">
            <a:alphaModFix/>
          </a:blip>
          <a:stretch>
            <a:fillRect/>
          </a:stretch>
        </p:blipFill>
        <p:spPr>
          <a:xfrm>
            <a:off x="4977850" y="773628"/>
            <a:ext cx="2011680" cy="35962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52"/>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How-to</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Sensors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Wireless</a:t>
            </a:r>
            <a:endParaRPr sz="2400">
              <a:solidFill>
                <a:schemeClr val="lt1"/>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Build</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
        <p:nvSpPr>
          <p:cNvPr id="502" name="Google Shape;502;p52"/>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Hardware</a:t>
            </a:r>
            <a:endParaRPr sz="3000">
              <a:solidFill>
                <a:srgbClr val="9FEC23"/>
              </a:solidFill>
              <a:latin typeface="News Cycle"/>
              <a:ea typeface="News Cycle"/>
              <a:cs typeface="News Cycle"/>
              <a:sym typeface="News Cycl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53"/>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How-to</a:t>
            </a:r>
            <a:endParaRPr sz="3000">
              <a:solidFill>
                <a:srgbClr val="9FEC23"/>
              </a:solidFill>
              <a:latin typeface="News Cycle"/>
              <a:ea typeface="News Cycle"/>
              <a:cs typeface="News Cycle"/>
              <a:sym typeface="News Cycle"/>
            </a:endParaRPr>
          </a:p>
        </p:txBody>
      </p:sp>
      <p:sp>
        <p:nvSpPr>
          <p:cNvPr id="509" name="Google Shape;509;p53"/>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USB battery charging </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Insert moisture sensor in the soil and forget it</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Use pairing code to link</a:t>
            </a:r>
            <a:r>
              <a:rPr lang="en" sz="2400">
                <a:solidFill>
                  <a:srgbClr val="FFFFFF"/>
                </a:solidFill>
                <a:latin typeface="News Cycle"/>
                <a:ea typeface="News Cycle"/>
                <a:cs typeface="News Cycle"/>
                <a:sym typeface="News Cycle"/>
              </a:rPr>
              <a:t>        hardware </a:t>
            </a:r>
            <a:r>
              <a:rPr lang="en" sz="2400">
                <a:solidFill>
                  <a:srgbClr val="FFFFFF"/>
                </a:solidFill>
                <a:latin typeface="News Cycle"/>
                <a:ea typeface="News Cycle"/>
                <a:cs typeface="News Cycle"/>
                <a:sym typeface="News Cycle"/>
              </a:rPr>
              <a:t>to the app</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idx="1" type="body"/>
          </p:nvPr>
        </p:nvSpPr>
        <p:spPr>
          <a:xfrm>
            <a:off x="3141624" y="683725"/>
            <a:ext cx="2860800" cy="3776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solidFill>
                  <a:schemeClr val="accent1"/>
                </a:solidFill>
              </a:rPr>
              <a:t>“</a:t>
            </a:r>
            <a:r>
              <a:rPr lang="en"/>
              <a:t>I look at them and they make me happy. They brighten my day.</a:t>
            </a:r>
            <a:r>
              <a:rPr lang="en">
                <a:solidFill>
                  <a:schemeClr val="accent1"/>
                </a:solidFill>
              </a:rPr>
              <a:t>”</a:t>
            </a:r>
            <a:endParaRPr>
              <a:solidFill>
                <a:schemeClr val="accent1"/>
              </a:solidFill>
            </a:endParaRPr>
          </a:p>
        </p:txBody>
      </p:sp>
      <p:sp>
        <p:nvSpPr>
          <p:cNvPr id="102" name="Google Shape;102;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5" name="Google Shape;515;p54"/>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Sensors</a:t>
            </a:r>
            <a:endParaRPr sz="3000">
              <a:solidFill>
                <a:srgbClr val="9FEC23"/>
              </a:solidFill>
              <a:latin typeface="News Cycle"/>
              <a:ea typeface="News Cycle"/>
              <a:cs typeface="News Cycle"/>
              <a:sym typeface="News Cycle"/>
            </a:endParaRPr>
          </a:p>
        </p:txBody>
      </p:sp>
      <p:sp>
        <p:nvSpPr>
          <p:cNvPr id="516" name="Google Shape;516;p54"/>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Currently three</a:t>
            </a:r>
            <a:r>
              <a:rPr lang="en" sz="2400">
                <a:solidFill>
                  <a:srgbClr val="FFFFFF"/>
                </a:solidFill>
                <a:latin typeface="News Cycle"/>
                <a:ea typeface="News Cycle"/>
                <a:cs typeface="News Cycle"/>
                <a:sym typeface="News Cycle"/>
              </a:rPr>
              <a:t>:</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Sunlight</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Soil moisture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Temperature</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522" name="Google Shape;522;p55"/>
          <p:cNvPicPr preferRelativeResize="0"/>
          <p:nvPr/>
        </p:nvPicPr>
        <p:blipFill>
          <a:blip r:embed="rId3">
            <a:alphaModFix/>
          </a:blip>
          <a:stretch>
            <a:fillRect/>
          </a:stretch>
        </p:blipFill>
        <p:spPr>
          <a:xfrm>
            <a:off x="2757500" y="1500200"/>
            <a:ext cx="2143125" cy="2143125"/>
          </a:xfrm>
          <a:prstGeom prst="rect">
            <a:avLst/>
          </a:prstGeom>
          <a:noFill/>
          <a:ln>
            <a:noFill/>
          </a:ln>
        </p:spPr>
      </p:pic>
      <p:pic>
        <p:nvPicPr>
          <p:cNvPr id="523" name="Google Shape;523;p55"/>
          <p:cNvPicPr preferRelativeResize="0"/>
          <p:nvPr/>
        </p:nvPicPr>
        <p:blipFill>
          <a:blip r:embed="rId4">
            <a:alphaModFix/>
          </a:blip>
          <a:stretch>
            <a:fillRect/>
          </a:stretch>
        </p:blipFill>
        <p:spPr>
          <a:xfrm>
            <a:off x="5124475" y="1500188"/>
            <a:ext cx="2143125" cy="2143125"/>
          </a:xfrm>
          <a:prstGeom prst="rect">
            <a:avLst/>
          </a:prstGeom>
          <a:noFill/>
          <a:ln>
            <a:noFill/>
          </a:ln>
        </p:spPr>
      </p:pic>
      <p:pic>
        <p:nvPicPr>
          <p:cNvPr id="524" name="Google Shape;524;p55"/>
          <p:cNvPicPr preferRelativeResize="0"/>
          <p:nvPr/>
        </p:nvPicPr>
        <p:blipFill>
          <a:blip r:embed="rId5">
            <a:alphaModFix/>
          </a:blip>
          <a:stretch>
            <a:fillRect/>
          </a:stretch>
        </p:blipFill>
        <p:spPr>
          <a:xfrm>
            <a:off x="390525" y="1500200"/>
            <a:ext cx="2143125" cy="2143125"/>
          </a:xfrm>
          <a:prstGeom prst="rect">
            <a:avLst/>
          </a:prstGeom>
          <a:noFill/>
          <a:ln>
            <a:noFill/>
          </a:ln>
        </p:spPr>
      </p:pic>
      <p:sp>
        <p:nvSpPr>
          <p:cNvPr id="525" name="Google Shape;525;p55"/>
          <p:cNvSpPr txBox="1"/>
          <p:nvPr/>
        </p:nvSpPr>
        <p:spPr>
          <a:xfrm>
            <a:off x="836625" y="3673900"/>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ews Cycle"/>
                <a:ea typeface="News Cycle"/>
                <a:cs typeface="News Cycle"/>
                <a:sym typeface="News Cycle"/>
              </a:rPr>
              <a:t>Light Sensor</a:t>
            </a:r>
            <a:endParaRPr>
              <a:solidFill>
                <a:srgbClr val="FFFFFF"/>
              </a:solidFill>
              <a:latin typeface="News Cycle"/>
              <a:ea typeface="News Cycle"/>
              <a:cs typeface="News Cycle"/>
              <a:sym typeface="News Cycle"/>
            </a:endParaRPr>
          </a:p>
        </p:txBody>
      </p:sp>
      <p:sp>
        <p:nvSpPr>
          <p:cNvPr id="526" name="Google Shape;526;p55"/>
          <p:cNvSpPr txBox="1"/>
          <p:nvPr/>
        </p:nvSpPr>
        <p:spPr>
          <a:xfrm>
            <a:off x="3157225" y="3673900"/>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ews Cycle"/>
                <a:ea typeface="News Cycle"/>
                <a:cs typeface="News Cycle"/>
                <a:sym typeface="News Cycle"/>
              </a:rPr>
              <a:t>Moisture</a:t>
            </a:r>
            <a:r>
              <a:rPr lang="en">
                <a:solidFill>
                  <a:srgbClr val="FFFFFF"/>
                </a:solidFill>
                <a:latin typeface="News Cycle"/>
                <a:ea typeface="News Cycle"/>
                <a:cs typeface="News Cycle"/>
                <a:sym typeface="News Cycle"/>
              </a:rPr>
              <a:t> Sensor</a:t>
            </a:r>
            <a:endParaRPr>
              <a:solidFill>
                <a:srgbClr val="FFFFFF"/>
              </a:solidFill>
              <a:latin typeface="News Cycle"/>
              <a:ea typeface="News Cycle"/>
              <a:cs typeface="News Cycle"/>
              <a:sym typeface="News Cycle"/>
            </a:endParaRPr>
          </a:p>
        </p:txBody>
      </p:sp>
      <p:sp>
        <p:nvSpPr>
          <p:cNvPr id="527" name="Google Shape;527;p55"/>
          <p:cNvSpPr txBox="1"/>
          <p:nvPr/>
        </p:nvSpPr>
        <p:spPr>
          <a:xfrm>
            <a:off x="5324850" y="3673900"/>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ews Cycle"/>
                <a:ea typeface="News Cycle"/>
                <a:cs typeface="News Cycle"/>
                <a:sym typeface="News Cycle"/>
              </a:rPr>
              <a:t>Temperature</a:t>
            </a:r>
            <a:r>
              <a:rPr lang="en">
                <a:solidFill>
                  <a:srgbClr val="FFFFFF"/>
                </a:solidFill>
                <a:latin typeface="News Cycle"/>
                <a:ea typeface="News Cycle"/>
                <a:cs typeface="News Cycle"/>
                <a:sym typeface="News Cycle"/>
              </a:rPr>
              <a:t> Sensor</a:t>
            </a:r>
            <a:endParaRPr>
              <a:solidFill>
                <a:srgbClr val="FFFFFF"/>
              </a:solidFill>
              <a:latin typeface="News Cycle"/>
              <a:ea typeface="News Cycle"/>
              <a:cs typeface="News Cycle"/>
              <a:sym typeface="News Cycl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56"/>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Wireless</a:t>
            </a:r>
            <a:endParaRPr sz="3000">
              <a:solidFill>
                <a:srgbClr val="9FEC23"/>
              </a:solidFill>
              <a:latin typeface="News Cycle"/>
              <a:ea typeface="News Cycle"/>
              <a:cs typeface="News Cycle"/>
              <a:sym typeface="News Cycle"/>
            </a:endParaRPr>
          </a:p>
        </p:txBody>
      </p:sp>
      <p:sp>
        <p:nvSpPr>
          <p:cNvPr id="534" name="Google Shape;534;p56"/>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ESP-32 Chipset</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WiFi 2.4GHz</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540" name="Google Shape;540;p57"/>
          <p:cNvPicPr preferRelativeResize="0"/>
          <p:nvPr/>
        </p:nvPicPr>
        <p:blipFill>
          <a:blip r:embed="rId3">
            <a:alphaModFix/>
          </a:blip>
          <a:stretch>
            <a:fillRect/>
          </a:stretch>
        </p:blipFill>
        <p:spPr>
          <a:xfrm>
            <a:off x="3212000" y="1309438"/>
            <a:ext cx="2720000" cy="2524613"/>
          </a:xfrm>
          <a:prstGeom prst="rect">
            <a:avLst/>
          </a:prstGeom>
          <a:noFill/>
          <a:ln>
            <a:noFill/>
          </a:ln>
        </p:spPr>
      </p:pic>
      <p:sp>
        <p:nvSpPr>
          <p:cNvPr id="541" name="Google Shape;541;p57"/>
          <p:cNvSpPr txBox="1"/>
          <p:nvPr/>
        </p:nvSpPr>
        <p:spPr>
          <a:xfrm>
            <a:off x="3673925" y="3834050"/>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ews Cycle"/>
                <a:ea typeface="News Cycle"/>
                <a:cs typeface="News Cycle"/>
                <a:sym typeface="News Cycle"/>
              </a:rPr>
              <a:t>ESP-32 System on Chip</a:t>
            </a:r>
            <a:endParaRPr>
              <a:solidFill>
                <a:srgbClr val="FFFFFF"/>
              </a:solidFill>
              <a:latin typeface="News Cycle"/>
              <a:ea typeface="News Cycle"/>
              <a:cs typeface="News Cycle"/>
              <a:sym typeface="News Cycl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58"/>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Build</a:t>
            </a:r>
            <a:endParaRPr sz="3000">
              <a:solidFill>
                <a:srgbClr val="9FEC23"/>
              </a:solidFill>
              <a:latin typeface="News Cycle"/>
              <a:ea typeface="News Cycle"/>
              <a:cs typeface="News Cycle"/>
              <a:sym typeface="News Cycle"/>
            </a:endParaRPr>
          </a:p>
        </p:txBody>
      </p:sp>
      <p:sp>
        <p:nvSpPr>
          <p:cNvPr id="548" name="Google Shape;548;p58"/>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HDPE</a:t>
            </a:r>
            <a:endParaRPr sz="2400">
              <a:solidFill>
                <a:srgbClr val="FFFFFF"/>
              </a:solidFill>
              <a:latin typeface="News Cycle"/>
              <a:ea typeface="News Cycle"/>
              <a:cs typeface="News Cycle"/>
              <a:sym typeface="News Cycle"/>
            </a:endParaRPr>
          </a:p>
          <a:p>
            <a:pPr indent="-381000" lvl="0" marL="457200" marR="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Low cost</a:t>
            </a:r>
            <a:endParaRPr sz="2400">
              <a:solidFill>
                <a:srgbClr val="FFFFFF"/>
              </a:solidFill>
              <a:latin typeface="News Cycle"/>
              <a:ea typeface="News Cycle"/>
              <a:cs typeface="News Cycle"/>
              <a:sym typeface="News Cycle"/>
            </a:endParaRPr>
          </a:p>
          <a:p>
            <a:pPr indent="-381000" lvl="0" marL="457200" marR="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Recyclable</a:t>
            </a:r>
            <a:endParaRPr sz="2400">
              <a:solidFill>
                <a:srgbClr val="FFFFFF"/>
              </a:solidFill>
              <a:latin typeface="News Cycle"/>
              <a:ea typeface="News Cycle"/>
              <a:cs typeface="News Cycle"/>
              <a:sym typeface="News Cycle"/>
            </a:endParaRPr>
          </a:p>
          <a:p>
            <a:pPr indent="-381000" lvl="0" marL="457200" marR="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L</a:t>
            </a:r>
            <a:r>
              <a:rPr lang="en" sz="2400">
                <a:solidFill>
                  <a:srgbClr val="FFFFFF"/>
                </a:solidFill>
                <a:latin typeface="News Cycle"/>
                <a:ea typeface="News Cycle"/>
                <a:cs typeface="News Cycle"/>
                <a:sym typeface="News Cycle"/>
              </a:rPr>
              <a:t>ow profile</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5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59"/>
          <p:cNvSpPr txBox="1"/>
          <p:nvPr/>
        </p:nvSpPr>
        <p:spPr>
          <a:xfrm>
            <a:off x="619975" y="8032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Future</a:t>
            </a:r>
            <a:endParaRPr sz="3000">
              <a:solidFill>
                <a:srgbClr val="9FEC23"/>
              </a:solidFill>
              <a:latin typeface="News Cycle"/>
              <a:ea typeface="News Cycle"/>
              <a:cs typeface="News Cycle"/>
              <a:sym typeface="News Cycle"/>
            </a:endParaRPr>
          </a:p>
        </p:txBody>
      </p:sp>
      <p:sp>
        <p:nvSpPr>
          <p:cNvPr id="555" name="Google Shape;555;p59"/>
          <p:cNvSpPr txBox="1"/>
          <p:nvPr/>
        </p:nvSpPr>
        <p:spPr>
          <a:xfrm>
            <a:off x="619975" y="15220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Features to add</a:t>
            </a:r>
            <a:r>
              <a:rPr lang="en" sz="2400">
                <a:solidFill>
                  <a:srgbClr val="FFFFFF"/>
                </a:solidFill>
                <a:latin typeface="News Cycle"/>
                <a:ea typeface="News Cycle"/>
                <a:cs typeface="News Cycle"/>
                <a:sym typeface="News Cycle"/>
              </a:rPr>
              <a:t>:</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QR code pairing</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Big Data Analytics of Ideal Values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Self-made h</a:t>
            </a:r>
            <a:r>
              <a:rPr lang="en" sz="2400">
                <a:solidFill>
                  <a:srgbClr val="FFFFFF"/>
                </a:solidFill>
                <a:latin typeface="News Cycle"/>
                <a:ea typeface="News Cycle"/>
                <a:cs typeface="News Cycle"/>
                <a:sym typeface="News Cycle"/>
              </a:rPr>
              <a:t>ardware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chemeClr val="accent1"/>
              </a:buClr>
              <a:buSzPts val="2400"/>
              <a:buFont typeface="News Cycle"/>
              <a:buChar char="╸"/>
            </a:pPr>
            <a:r>
              <a:rPr lang="en" sz="2400">
                <a:solidFill>
                  <a:schemeClr val="lt1"/>
                </a:solidFill>
                <a:latin typeface="News Cycle"/>
                <a:ea typeface="News Cycle"/>
                <a:cs typeface="News Cycle"/>
                <a:sym typeface="News Cycle"/>
              </a:rPr>
              <a:t>AI health tracking</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60"/>
          <p:cNvSpPr txBox="1"/>
          <p:nvPr>
            <p:ph idx="4294967295" type="ctrTitle"/>
          </p:nvPr>
        </p:nvSpPr>
        <p:spPr>
          <a:xfrm>
            <a:off x="457200" y="1430675"/>
            <a:ext cx="2311200" cy="99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200"/>
              <a:t>THANKS</a:t>
            </a:r>
            <a:r>
              <a:rPr lang="en" sz="5200"/>
              <a:t>!</a:t>
            </a:r>
            <a:endParaRPr sz="5200"/>
          </a:p>
        </p:txBody>
      </p:sp>
      <p:sp>
        <p:nvSpPr>
          <p:cNvPr id="561" name="Google Shape;561;p60"/>
          <p:cNvSpPr txBox="1"/>
          <p:nvPr>
            <p:ph idx="4294967295" type="subTitle"/>
          </p:nvPr>
        </p:nvSpPr>
        <p:spPr>
          <a:xfrm>
            <a:off x="457200" y="2426075"/>
            <a:ext cx="2198400" cy="1252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solidFill>
                  <a:schemeClr val="accent3"/>
                </a:solidFill>
              </a:rPr>
              <a:t>Any questions?</a:t>
            </a:r>
            <a:endParaRPr b="1" sz="1400">
              <a:solidFill>
                <a:schemeClr val="accent3"/>
              </a:solidFill>
            </a:endParaRPr>
          </a:p>
          <a:p>
            <a:pPr indent="0" lvl="0" marL="0" rtl="0" algn="l">
              <a:spcBef>
                <a:spcPts val="600"/>
              </a:spcBef>
              <a:spcAft>
                <a:spcPts val="0"/>
              </a:spcAft>
              <a:buNone/>
            </a:pPr>
            <a:r>
              <a:rPr lang="en" sz="1400"/>
              <a:t>You can find us at</a:t>
            </a:r>
            <a:endParaRPr sz="1400"/>
          </a:p>
          <a:p>
            <a:pPr indent="-180340" lvl="0" marL="228600" rtl="0" algn="l">
              <a:spcBef>
                <a:spcPts val="600"/>
              </a:spcBef>
              <a:spcAft>
                <a:spcPts val="0"/>
              </a:spcAft>
              <a:buSzPts val="1400"/>
              <a:buChar char="╸"/>
            </a:pPr>
            <a:r>
              <a:rPr lang="en" sz="1400"/>
              <a:t>healthyleaves.ca or</a:t>
            </a:r>
            <a:endParaRPr sz="1400"/>
          </a:p>
          <a:p>
            <a:pPr indent="-180340" lvl="0" marL="228600" rtl="0" algn="l">
              <a:spcBef>
                <a:spcPts val="0"/>
              </a:spcBef>
              <a:spcAft>
                <a:spcPts val="0"/>
              </a:spcAft>
              <a:buSzPts val="1400"/>
              <a:buChar char="╸"/>
            </a:pPr>
            <a:r>
              <a:rPr lang="en" sz="1400"/>
              <a:t>daniel@healthyleaves.ca</a:t>
            </a:r>
            <a:endParaRPr sz="1400"/>
          </a:p>
        </p:txBody>
      </p:sp>
      <p:sp>
        <p:nvSpPr>
          <p:cNvPr id="562" name="Google Shape;562;p6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61"/>
          <p:cNvSpPr txBox="1"/>
          <p:nvPr>
            <p:ph type="ctrTitle"/>
          </p:nvPr>
        </p:nvSpPr>
        <p:spPr>
          <a:xfrm>
            <a:off x="799725" y="1983375"/>
            <a:ext cx="3450300" cy="100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Questions?</a:t>
            </a:r>
            <a:endParaRPr/>
          </a:p>
        </p:txBody>
      </p:sp>
      <p:sp>
        <p:nvSpPr>
          <p:cNvPr id="568" name="Google Shape;568;p61"/>
          <p:cNvSpPr txBox="1"/>
          <p:nvPr>
            <p:ph idx="1" type="subTitle"/>
          </p:nvPr>
        </p:nvSpPr>
        <p:spPr>
          <a:xfrm>
            <a:off x="799725" y="2990776"/>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would love to hear your feedback!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idx="1" type="body"/>
          </p:nvPr>
        </p:nvSpPr>
        <p:spPr>
          <a:xfrm>
            <a:off x="3141624" y="683725"/>
            <a:ext cx="2860800" cy="3776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solidFill>
                  <a:schemeClr val="accent1"/>
                </a:solidFill>
              </a:rPr>
              <a:t>“</a:t>
            </a:r>
            <a:r>
              <a:rPr lang="en"/>
              <a:t>If I see one plant die, I feel like I’ve let it down. I begin to guilt myself.</a:t>
            </a:r>
            <a:r>
              <a:rPr lang="en">
                <a:solidFill>
                  <a:schemeClr val="accent1"/>
                </a:solidFill>
              </a:rPr>
              <a:t>”</a:t>
            </a:r>
            <a:endParaRPr>
              <a:solidFill>
                <a:schemeClr val="accent1"/>
              </a:solidFill>
            </a:endParaRPr>
          </a:p>
        </p:txBody>
      </p:sp>
      <p:sp>
        <p:nvSpPr>
          <p:cNvPr id="108" name="Google Shape;108;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799725" y="1983375"/>
            <a:ext cx="3450300" cy="100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Customers</a:t>
            </a:r>
            <a:endParaRPr/>
          </a:p>
        </p:txBody>
      </p:sp>
      <p:sp>
        <p:nvSpPr>
          <p:cNvPr id="114" name="Google Shape;114;p20"/>
          <p:cNvSpPr txBox="1"/>
          <p:nvPr>
            <p:ph idx="1" type="subTitle"/>
          </p:nvPr>
        </p:nvSpPr>
        <p:spPr>
          <a:xfrm>
            <a:off x="799725" y="2990776"/>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identify </a:t>
            </a:r>
            <a:r>
              <a:rPr lang="en"/>
              <a:t>o</a:t>
            </a:r>
            <a:r>
              <a:rPr lang="en"/>
              <a:t>ur customers.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21"/>
          <p:cNvSpPr txBox="1"/>
          <p:nvPr/>
        </p:nvSpPr>
        <p:spPr>
          <a:xfrm>
            <a:off x="446825" y="6508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Customer Profile</a:t>
            </a:r>
            <a:endParaRPr sz="3000">
              <a:solidFill>
                <a:srgbClr val="9FEC23"/>
              </a:solidFill>
              <a:latin typeface="News Cycle"/>
              <a:ea typeface="News Cycle"/>
              <a:cs typeface="News Cycle"/>
              <a:sym typeface="News Cycle"/>
            </a:endParaRPr>
          </a:p>
        </p:txBody>
      </p:sp>
      <p:sp>
        <p:nvSpPr>
          <p:cNvPr id="121" name="Google Shape;121;p21"/>
          <p:cNvSpPr txBox="1"/>
          <p:nvPr/>
        </p:nvSpPr>
        <p:spPr>
          <a:xfrm>
            <a:off x="446825" y="13696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Interview approach:</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Demographics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Reasons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Problems</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2"/>
          <p:cNvSpPr txBox="1"/>
          <p:nvPr/>
        </p:nvSpPr>
        <p:spPr>
          <a:xfrm>
            <a:off x="457200" y="6508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Owners</a:t>
            </a:r>
            <a:endParaRPr sz="3000">
              <a:solidFill>
                <a:srgbClr val="9FEC23"/>
              </a:solidFill>
              <a:latin typeface="News Cycle"/>
              <a:ea typeface="News Cycle"/>
              <a:cs typeface="News Cycle"/>
              <a:sym typeface="News Cycle"/>
            </a:endParaRPr>
          </a:p>
        </p:txBody>
      </p:sp>
      <p:sp>
        <p:nvSpPr>
          <p:cNvPr id="128" name="Google Shape;128;p22"/>
          <p:cNvSpPr txBox="1"/>
          <p:nvPr/>
        </p:nvSpPr>
        <p:spPr>
          <a:xfrm>
            <a:off x="457200" y="13696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Independent of:</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Gender</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Age</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Social class</a:t>
            </a:r>
            <a:endParaRPr sz="2400">
              <a:solidFill>
                <a:srgbClr val="FFFFFF"/>
              </a:solidFill>
              <a:latin typeface="News Cycle"/>
              <a:ea typeface="News Cycle"/>
              <a:cs typeface="News Cycle"/>
              <a:sym typeface="News Cycle"/>
            </a:endParaRPr>
          </a:p>
          <a:p>
            <a:pPr indent="0" lvl="0" marL="0" rtl="0" algn="l">
              <a:lnSpc>
                <a:spcPct val="150000"/>
              </a:lnSpc>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23"/>
          <p:cNvSpPr txBox="1"/>
          <p:nvPr/>
        </p:nvSpPr>
        <p:spPr>
          <a:xfrm>
            <a:off x="467575" y="650850"/>
            <a:ext cx="5343900" cy="718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000">
                <a:solidFill>
                  <a:srgbClr val="9FEC23"/>
                </a:solidFill>
                <a:latin typeface="News Cycle"/>
                <a:ea typeface="News Cycle"/>
                <a:cs typeface="News Cycle"/>
                <a:sym typeface="News Cycle"/>
              </a:rPr>
              <a:t>Reasons</a:t>
            </a:r>
            <a:endParaRPr sz="3000">
              <a:solidFill>
                <a:srgbClr val="9FEC23"/>
              </a:solidFill>
              <a:latin typeface="News Cycle"/>
              <a:ea typeface="News Cycle"/>
              <a:cs typeface="News Cycle"/>
              <a:sym typeface="News Cycle"/>
            </a:endParaRPr>
          </a:p>
        </p:txBody>
      </p:sp>
      <p:sp>
        <p:nvSpPr>
          <p:cNvPr id="135" name="Google Shape;135;p23"/>
          <p:cNvSpPr txBox="1"/>
          <p:nvPr/>
        </p:nvSpPr>
        <p:spPr>
          <a:xfrm>
            <a:off x="467575" y="1369649"/>
            <a:ext cx="4574700" cy="3123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400">
                <a:solidFill>
                  <a:srgbClr val="FFFFFF"/>
                </a:solidFill>
                <a:latin typeface="News Cycle"/>
                <a:ea typeface="News Cycle"/>
                <a:cs typeface="News Cycle"/>
                <a:sym typeface="News Cycle"/>
              </a:rPr>
              <a:t>Used for:</a:t>
            </a:r>
            <a:endParaRPr sz="2400">
              <a:solidFill>
                <a:srgbClr val="FFFFFF"/>
              </a:solidFill>
              <a:latin typeface="News Cycle"/>
              <a:ea typeface="News Cycle"/>
              <a:cs typeface="News Cycle"/>
              <a:sym typeface="News Cycle"/>
            </a:endParaRPr>
          </a:p>
          <a:p>
            <a:pPr indent="-381000" lvl="0" marL="457200" rtl="0" algn="l">
              <a:lnSpc>
                <a:spcPct val="150000"/>
              </a:lnSpc>
              <a:spcBef>
                <a:spcPts val="60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Emotional support</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Aesthetics</a:t>
            </a:r>
            <a:endParaRPr sz="2400">
              <a:solidFill>
                <a:srgbClr val="FFFFFF"/>
              </a:solidFill>
              <a:latin typeface="News Cycle"/>
              <a:ea typeface="News Cycle"/>
              <a:cs typeface="News Cycle"/>
              <a:sym typeface="News Cycle"/>
            </a:endParaRPr>
          </a:p>
          <a:p>
            <a:pPr indent="-381000" lvl="0" marL="457200" rtl="0" algn="l">
              <a:lnSpc>
                <a:spcPct val="150000"/>
              </a:lnSpc>
              <a:spcBef>
                <a:spcPts val="0"/>
              </a:spcBef>
              <a:spcAft>
                <a:spcPts val="0"/>
              </a:spcAft>
              <a:buClr>
                <a:srgbClr val="9FEC23"/>
              </a:buClr>
              <a:buSzPts val="2400"/>
              <a:buFont typeface="News Cycle"/>
              <a:buChar char="╸"/>
            </a:pPr>
            <a:r>
              <a:rPr lang="en" sz="2400">
                <a:solidFill>
                  <a:srgbClr val="FFFFFF"/>
                </a:solidFill>
                <a:latin typeface="News Cycle"/>
                <a:ea typeface="News Cycle"/>
                <a:cs typeface="News Cycle"/>
                <a:sym typeface="News Cycle"/>
              </a:rPr>
              <a:t>Food growth</a:t>
            </a:r>
            <a:endParaRPr sz="2400">
              <a:solidFill>
                <a:srgbClr val="FFFFFF"/>
              </a:solidFill>
              <a:latin typeface="News Cycle"/>
              <a:ea typeface="News Cycle"/>
              <a:cs typeface="News Cycle"/>
              <a:sym typeface="News Cycle"/>
            </a:endParaRPr>
          </a:p>
          <a:p>
            <a:pPr indent="0" lvl="0" marL="0" rtl="0" algn="l">
              <a:spcBef>
                <a:spcPts val="600"/>
              </a:spcBef>
              <a:spcAft>
                <a:spcPts val="0"/>
              </a:spcAft>
              <a:buNone/>
            </a:pPr>
            <a:r>
              <a:t/>
            </a:r>
            <a:endParaRPr sz="2400">
              <a:solidFill>
                <a:srgbClr val="FFFFFF"/>
              </a:solidFill>
              <a:latin typeface="News Cycle"/>
              <a:ea typeface="News Cycle"/>
              <a:cs typeface="News Cycle"/>
              <a:sym typeface="News Cycl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stmoreland template">
  <a:themeElements>
    <a:clrScheme name="Custom 347">
      <a:dk1>
        <a:srgbClr val="18171D"/>
      </a:dk1>
      <a:lt1>
        <a:srgbClr val="FFFFFF"/>
      </a:lt1>
      <a:dk2>
        <a:srgbClr val="7A7788"/>
      </a:dk2>
      <a:lt2>
        <a:srgbClr val="F1F0F7"/>
      </a:lt2>
      <a:accent1>
        <a:srgbClr val="9FEC23"/>
      </a:accent1>
      <a:accent2>
        <a:srgbClr val="81C729"/>
      </a:accent2>
      <a:accent3>
        <a:srgbClr val="32A529"/>
      </a:accent3>
      <a:accent4>
        <a:srgbClr val="188B36"/>
      </a:accent4>
      <a:accent5>
        <a:srgbClr val="01411B"/>
      </a:accent5>
      <a:accent6>
        <a:srgbClr val="EB5A2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